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57" r:id="rId4"/>
    <p:sldId id="259" r:id="rId5"/>
    <p:sldId id="260" r:id="rId6"/>
    <p:sldId id="261" r:id="rId7"/>
    <p:sldId id="262" r:id="rId8"/>
    <p:sldId id="263" r:id="rId9"/>
    <p:sldId id="264"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9" r:id="rId23"/>
    <p:sldId id="278" r:id="rId24"/>
    <p:sldId id="280" r:id="rId25"/>
    <p:sldId id="281"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9" d="100"/>
          <a:sy n="79" d="100"/>
        </p:scale>
        <p:origin x="744"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g>
</file>

<file path=ppt/media/image10.png>
</file>

<file path=ppt/media/image11.png>
</file>

<file path=ppt/media/image2.jp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11A142-A10D-4BA1-8309-270607116F7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40D4444-F696-429A-95F2-913B6F96148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0BCCE90-67AB-40F8-A999-1EDDAD3E92D2}"/>
              </a:ext>
            </a:extLst>
          </p:cNvPr>
          <p:cNvSpPr>
            <a:spLocks noGrp="1"/>
          </p:cNvSpPr>
          <p:nvPr>
            <p:ph type="dt" sz="half" idx="10"/>
          </p:nvPr>
        </p:nvSpPr>
        <p:spPr/>
        <p:txBody>
          <a:bodyPr/>
          <a:lstStyle/>
          <a:p>
            <a:fld id="{EE109742-3348-4463-8A99-AD043DD94230}" type="datetimeFigureOut">
              <a:rPr lang="en-US" smtClean="0"/>
              <a:t>9/23/2019</a:t>
            </a:fld>
            <a:endParaRPr lang="en-US"/>
          </a:p>
        </p:txBody>
      </p:sp>
      <p:sp>
        <p:nvSpPr>
          <p:cNvPr id="5" name="Footer Placeholder 4">
            <a:extLst>
              <a:ext uri="{FF2B5EF4-FFF2-40B4-BE49-F238E27FC236}">
                <a16:creationId xmlns:a16="http://schemas.microsoft.com/office/drawing/2014/main" id="{601EAE55-25D5-46F3-BF65-9472E677A0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9CE57E2-6DCC-4877-8D4F-FC2C8D8DE8FF}"/>
              </a:ext>
            </a:extLst>
          </p:cNvPr>
          <p:cNvSpPr>
            <a:spLocks noGrp="1"/>
          </p:cNvSpPr>
          <p:nvPr>
            <p:ph type="sldNum" sz="quarter" idx="12"/>
          </p:nvPr>
        </p:nvSpPr>
        <p:spPr/>
        <p:txBody>
          <a:bodyPr/>
          <a:lstStyle/>
          <a:p>
            <a:fld id="{1FD8C9DE-A948-4BC7-94EE-B4C6ABBECEF2}" type="slidenum">
              <a:rPr lang="en-US" smtClean="0"/>
              <a:t>‹#›</a:t>
            </a:fld>
            <a:endParaRPr lang="en-US"/>
          </a:p>
        </p:txBody>
      </p:sp>
    </p:spTree>
    <p:extLst>
      <p:ext uri="{BB962C8B-B14F-4D97-AF65-F5344CB8AC3E}">
        <p14:creationId xmlns:p14="http://schemas.microsoft.com/office/powerpoint/2010/main" val="36538151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B958CB-17BF-48F4-A982-D2A22738F6B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76C794C-C345-4876-93D2-9B240AF1A29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D9A6EFD-B667-4C94-B8F0-7CE11AF88B61}"/>
              </a:ext>
            </a:extLst>
          </p:cNvPr>
          <p:cNvSpPr>
            <a:spLocks noGrp="1"/>
          </p:cNvSpPr>
          <p:nvPr>
            <p:ph type="dt" sz="half" idx="10"/>
          </p:nvPr>
        </p:nvSpPr>
        <p:spPr/>
        <p:txBody>
          <a:bodyPr/>
          <a:lstStyle/>
          <a:p>
            <a:fld id="{EE109742-3348-4463-8A99-AD043DD94230}" type="datetimeFigureOut">
              <a:rPr lang="en-US" smtClean="0"/>
              <a:t>9/23/2019</a:t>
            </a:fld>
            <a:endParaRPr lang="en-US"/>
          </a:p>
        </p:txBody>
      </p:sp>
      <p:sp>
        <p:nvSpPr>
          <p:cNvPr id="5" name="Footer Placeholder 4">
            <a:extLst>
              <a:ext uri="{FF2B5EF4-FFF2-40B4-BE49-F238E27FC236}">
                <a16:creationId xmlns:a16="http://schemas.microsoft.com/office/drawing/2014/main" id="{49DEE7BB-989C-4035-A344-79A08B24C15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03C6A1B-A2DC-40B8-AB09-34592D52C1EB}"/>
              </a:ext>
            </a:extLst>
          </p:cNvPr>
          <p:cNvSpPr>
            <a:spLocks noGrp="1"/>
          </p:cNvSpPr>
          <p:nvPr>
            <p:ph type="sldNum" sz="quarter" idx="12"/>
          </p:nvPr>
        </p:nvSpPr>
        <p:spPr/>
        <p:txBody>
          <a:bodyPr/>
          <a:lstStyle/>
          <a:p>
            <a:fld id="{1FD8C9DE-A948-4BC7-94EE-B4C6ABBECEF2}" type="slidenum">
              <a:rPr lang="en-US" smtClean="0"/>
              <a:t>‹#›</a:t>
            </a:fld>
            <a:endParaRPr lang="en-US"/>
          </a:p>
        </p:txBody>
      </p:sp>
    </p:spTree>
    <p:extLst>
      <p:ext uri="{BB962C8B-B14F-4D97-AF65-F5344CB8AC3E}">
        <p14:creationId xmlns:p14="http://schemas.microsoft.com/office/powerpoint/2010/main" val="7841324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D9E5B9F-094E-479F-8B26-147BB6A627D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C891F59-AB53-4FEC-BDAC-E5DEBC06744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1DB2907-F140-4AF2-855E-092C3BC29F5A}"/>
              </a:ext>
            </a:extLst>
          </p:cNvPr>
          <p:cNvSpPr>
            <a:spLocks noGrp="1"/>
          </p:cNvSpPr>
          <p:nvPr>
            <p:ph type="dt" sz="half" idx="10"/>
          </p:nvPr>
        </p:nvSpPr>
        <p:spPr/>
        <p:txBody>
          <a:bodyPr/>
          <a:lstStyle/>
          <a:p>
            <a:fld id="{EE109742-3348-4463-8A99-AD043DD94230}" type="datetimeFigureOut">
              <a:rPr lang="en-US" smtClean="0"/>
              <a:t>9/23/2019</a:t>
            </a:fld>
            <a:endParaRPr lang="en-US"/>
          </a:p>
        </p:txBody>
      </p:sp>
      <p:sp>
        <p:nvSpPr>
          <p:cNvPr id="5" name="Footer Placeholder 4">
            <a:extLst>
              <a:ext uri="{FF2B5EF4-FFF2-40B4-BE49-F238E27FC236}">
                <a16:creationId xmlns:a16="http://schemas.microsoft.com/office/drawing/2014/main" id="{59443769-67FF-4AD7-96BB-4B8911B94B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BB7BC8-4B6F-45AE-B86D-E49FFD02046C}"/>
              </a:ext>
            </a:extLst>
          </p:cNvPr>
          <p:cNvSpPr>
            <a:spLocks noGrp="1"/>
          </p:cNvSpPr>
          <p:nvPr>
            <p:ph type="sldNum" sz="quarter" idx="12"/>
          </p:nvPr>
        </p:nvSpPr>
        <p:spPr/>
        <p:txBody>
          <a:bodyPr/>
          <a:lstStyle/>
          <a:p>
            <a:fld id="{1FD8C9DE-A948-4BC7-94EE-B4C6ABBECEF2}" type="slidenum">
              <a:rPr lang="en-US" smtClean="0"/>
              <a:t>‹#›</a:t>
            </a:fld>
            <a:endParaRPr lang="en-US"/>
          </a:p>
        </p:txBody>
      </p:sp>
    </p:spTree>
    <p:extLst>
      <p:ext uri="{BB962C8B-B14F-4D97-AF65-F5344CB8AC3E}">
        <p14:creationId xmlns:p14="http://schemas.microsoft.com/office/powerpoint/2010/main" val="40087387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E574C7-484A-4476-A8FE-DEA43A29F98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6A22B58-69C2-48E3-8F10-8C832B27728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DC0ED44-989B-41D8-B78D-8349B6A03BA4}"/>
              </a:ext>
            </a:extLst>
          </p:cNvPr>
          <p:cNvSpPr>
            <a:spLocks noGrp="1"/>
          </p:cNvSpPr>
          <p:nvPr>
            <p:ph type="dt" sz="half" idx="10"/>
          </p:nvPr>
        </p:nvSpPr>
        <p:spPr/>
        <p:txBody>
          <a:bodyPr/>
          <a:lstStyle/>
          <a:p>
            <a:fld id="{EE109742-3348-4463-8A99-AD043DD94230}" type="datetimeFigureOut">
              <a:rPr lang="en-US" smtClean="0"/>
              <a:t>9/23/2019</a:t>
            </a:fld>
            <a:endParaRPr lang="en-US"/>
          </a:p>
        </p:txBody>
      </p:sp>
      <p:sp>
        <p:nvSpPr>
          <p:cNvPr id="5" name="Footer Placeholder 4">
            <a:extLst>
              <a:ext uri="{FF2B5EF4-FFF2-40B4-BE49-F238E27FC236}">
                <a16:creationId xmlns:a16="http://schemas.microsoft.com/office/drawing/2014/main" id="{BD51BD52-5E2F-4043-B374-CC04CA567D6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EFB3563-5CE6-4672-9D98-025B7F5E5292}"/>
              </a:ext>
            </a:extLst>
          </p:cNvPr>
          <p:cNvSpPr>
            <a:spLocks noGrp="1"/>
          </p:cNvSpPr>
          <p:nvPr>
            <p:ph type="sldNum" sz="quarter" idx="12"/>
          </p:nvPr>
        </p:nvSpPr>
        <p:spPr/>
        <p:txBody>
          <a:bodyPr/>
          <a:lstStyle/>
          <a:p>
            <a:fld id="{1FD8C9DE-A948-4BC7-94EE-B4C6ABBECEF2}" type="slidenum">
              <a:rPr lang="en-US" smtClean="0"/>
              <a:t>‹#›</a:t>
            </a:fld>
            <a:endParaRPr lang="en-US"/>
          </a:p>
        </p:txBody>
      </p:sp>
    </p:spTree>
    <p:extLst>
      <p:ext uri="{BB962C8B-B14F-4D97-AF65-F5344CB8AC3E}">
        <p14:creationId xmlns:p14="http://schemas.microsoft.com/office/powerpoint/2010/main" val="20412382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5D034-5285-4D98-B1F8-C0D51DB21EE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E475549-A541-43E9-BA75-AA75EE09C8A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F449B4A-3286-4F53-82DA-BD9A2AA06A2C}"/>
              </a:ext>
            </a:extLst>
          </p:cNvPr>
          <p:cNvSpPr>
            <a:spLocks noGrp="1"/>
          </p:cNvSpPr>
          <p:nvPr>
            <p:ph type="dt" sz="half" idx="10"/>
          </p:nvPr>
        </p:nvSpPr>
        <p:spPr/>
        <p:txBody>
          <a:bodyPr/>
          <a:lstStyle/>
          <a:p>
            <a:fld id="{EE109742-3348-4463-8A99-AD043DD94230}" type="datetimeFigureOut">
              <a:rPr lang="en-US" smtClean="0"/>
              <a:t>9/23/2019</a:t>
            </a:fld>
            <a:endParaRPr lang="en-US"/>
          </a:p>
        </p:txBody>
      </p:sp>
      <p:sp>
        <p:nvSpPr>
          <p:cNvPr id="5" name="Footer Placeholder 4">
            <a:extLst>
              <a:ext uri="{FF2B5EF4-FFF2-40B4-BE49-F238E27FC236}">
                <a16:creationId xmlns:a16="http://schemas.microsoft.com/office/drawing/2014/main" id="{2AB978B1-7063-494A-A61D-66AE08E7BB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B928382-ADF0-4B91-B442-1417DC9770CF}"/>
              </a:ext>
            </a:extLst>
          </p:cNvPr>
          <p:cNvSpPr>
            <a:spLocks noGrp="1"/>
          </p:cNvSpPr>
          <p:nvPr>
            <p:ph type="sldNum" sz="quarter" idx="12"/>
          </p:nvPr>
        </p:nvSpPr>
        <p:spPr/>
        <p:txBody>
          <a:bodyPr/>
          <a:lstStyle/>
          <a:p>
            <a:fld id="{1FD8C9DE-A948-4BC7-94EE-B4C6ABBECEF2}" type="slidenum">
              <a:rPr lang="en-US" smtClean="0"/>
              <a:t>‹#›</a:t>
            </a:fld>
            <a:endParaRPr lang="en-US"/>
          </a:p>
        </p:txBody>
      </p:sp>
    </p:spTree>
    <p:extLst>
      <p:ext uri="{BB962C8B-B14F-4D97-AF65-F5344CB8AC3E}">
        <p14:creationId xmlns:p14="http://schemas.microsoft.com/office/powerpoint/2010/main" val="14318985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AE4E03-1C48-4675-8B72-CA652124145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6399040-C032-4BE9-B1C2-F19941F7D56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74C99F1-13BB-4D84-8E3F-CEEC2EAE19B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CE59684-06C8-4790-A368-9E5577CD01ED}"/>
              </a:ext>
            </a:extLst>
          </p:cNvPr>
          <p:cNvSpPr>
            <a:spLocks noGrp="1"/>
          </p:cNvSpPr>
          <p:nvPr>
            <p:ph type="dt" sz="half" idx="10"/>
          </p:nvPr>
        </p:nvSpPr>
        <p:spPr/>
        <p:txBody>
          <a:bodyPr/>
          <a:lstStyle/>
          <a:p>
            <a:fld id="{EE109742-3348-4463-8A99-AD043DD94230}" type="datetimeFigureOut">
              <a:rPr lang="en-US" smtClean="0"/>
              <a:t>9/23/2019</a:t>
            </a:fld>
            <a:endParaRPr lang="en-US"/>
          </a:p>
        </p:txBody>
      </p:sp>
      <p:sp>
        <p:nvSpPr>
          <p:cNvPr id="6" name="Footer Placeholder 5">
            <a:extLst>
              <a:ext uri="{FF2B5EF4-FFF2-40B4-BE49-F238E27FC236}">
                <a16:creationId xmlns:a16="http://schemas.microsoft.com/office/drawing/2014/main" id="{DA1E8E49-77E6-4E33-870F-BFB2C28BBA5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A9A2100-E632-44AB-AC65-9DCD9C385AB1}"/>
              </a:ext>
            </a:extLst>
          </p:cNvPr>
          <p:cNvSpPr>
            <a:spLocks noGrp="1"/>
          </p:cNvSpPr>
          <p:nvPr>
            <p:ph type="sldNum" sz="quarter" idx="12"/>
          </p:nvPr>
        </p:nvSpPr>
        <p:spPr/>
        <p:txBody>
          <a:bodyPr/>
          <a:lstStyle/>
          <a:p>
            <a:fld id="{1FD8C9DE-A948-4BC7-94EE-B4C6ABBECEF2}" type="slidenum">
              <a:rPr lang="en-US" smtClean="0"/>
              <a:t>‹#›</a:t>
            </a:fld>
            <a:endParaRPr lang="en-US"/>
          </a:p>
        </p:txBody>
      </p:sp>
    </p:spTree>
    <p:extLst>
      <p:ext uri="{BB962C8B-B14F-4D97-AF65-F5344CB8AC3E}">
        <p14:creationId xmlns:p14="http://schemas.microsoft.com/office/powerpoint/2010/main" val="23277782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A61826-6396-41FA-B910-F931C26ECD5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CF1ED64-DFF2-4233-90F3-59298B5B643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C7F4882-8B4A-419F-AFB3-E105C46E8F3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99DF02C-0D7E-4A6E-BE34-3357CB41751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260A9B0-2BE9-4476-9E23-E03A3971D39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7F91A69-37E9-4952-97AB-060243EC9C99}"/>
              </a:ext>
            </a:extLst>
          </p:cNvPr>
          <p:cNvSpPr>
            <a:spLocks noGrp="1"/>
          </p:cNvSpPr>
          <p:nvPr>
            <p:ph type="dt" sz="half" idx="10"/>
          </p:nvPr>
        </p:nvSpPr>
        <p:spPr/>
        <p:txBody>
          <a:bodyPr/>
          <a:lstStyle/>
          <a:p>
            <a:fld id="{EE109742-3348-4463-8A99-AD043DD94230}" type="datetimeFigureOut">
              <a:rPr lang="en-US" smtClean="0"/>
              <a:t>9/23/2019</a:t>
            </a:fld>
            <a:endParaRPr lang="en-US"/>
          </a:p>
        </p:txBody>
      </p:sp>
      <p:sp>
        <p:nvSpPr>
          <p:cNvPr id="8" name="Footer Placeholder 7">
            <a:extLst>
              <a:ext uri="{FF2B5EF4-FFF2-40B4-BE49-F238E27FC236}">
                <a16:creationId xmlns:a16="http://schemas.microsoft.com/office/drawing/2014/main" id="{0ED1151D-CE10-439F-94F5-D008B6DFA11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A9280B2-92D7-4293-8E2A-08971444386D}"/>
              </a:ext>
            </a:extLst>
          </p:cNvPr>
          <p:cNvSpPr>
            <a:spLocks noGrp="1"/>
          </p:cNvSpPr>
          <p:nvPr>
            <p:ph type="sldNum" sz="quarter" idx="12"/>
          </p:nvPr>
        </p:nvSpPr>
        <p:spPr/>
        <p:txBody>
          <a:bodyPr/>
          <a:lstStyle/>
          <a:p>
            <a:fld id="{1FD8C9DE-A948-4BC7-94EE-B4C6ABBECEF2}" type="slidenum">
              <a:rPr lang="en-US" smtClean="0"/>
              <a:t>‹#›</a:t>
            </a:fld>
            <a:endParaRPr lang="en-US"/>
          </a:p>
        </p:txBody>
      </p:sp>
    </p:spTree>
    <p:extLst>
      <p:ext uri="{BB962C8B-B14F-4D97-AF65-F5344CB8AC3E}">
        <p14:creationId xmlns:p14="http://schemas.microsoft.com/office/powerpoint/2010/main" val="19313022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1D14F0-058B-47A4-8E6D-69827671E89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4D06B6D-8D7F-4FF2-B60D-C7A0B2F9CE38}"/>
              </a:ext>
            </a:extLst>
          </p:cNvPr>
          <p:cNvSpPr>
            <a:spLocks noGrp="1"/>
          </p:cNvSpPr>
          <p:nvPr>
            <p:ph type="dt" sz="half" idx="10"/>
          </p:nvPr>
        </p:nvSpPr>
        <p:spPr/>
        <p:txBody>
          <a:bodyPr/>
          <a:lstStyle/>
          <a:p>
            <a:fld id="{EE109742-3348-4463-8A99-AD043DD94230}" type="datetimeFigureOut">
              <a:rPr lang="en-US" smtClean="0"/>
              <a:t>9/23/2019</a:t>
            </a:fld>
            <a:endParaRPr lang="en-US"/>
          </a:p>
        </p:txBody>
      </p:sp>
      <p:sp>
        <p:nvSpPr>
          <p:cNvPr id="4" name="Footer Placeholder 3">
            <a:extLst>
              <a:ext uri="{FF2B5EF4-FFF2-40B4-BE49-F238E27FC236}">
                <a16:creationId xmlns:a16="http://schemas.microsoft.com/office/drawing/2014/main" id="{7614DF7A-683D-481E-8F05-81BDA2F1AD6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6890313-9D16-4AB0-A2A4-531894795C40}"/>
              </a:ext>
            </a:extLst>
          </p:cNvPr>
          <p:cNvSpPr>
            <a:spLocks noGrp="1"/>
          </p:cNvSpPr>
          <p:nvPr>
            <p:ph type="sldNum" sz="quarter" idx="12"/>
          </p:nvPr>
        </p:nvSpPr>
        <p:spPr/>
        <p:txBody>
          <a:bodyPr/>
          <a:lstStyle/>
          <a:p>
            <a:fld id="{1FD8C9DE-A948-4BC7-94EE-B4C6ABBECEF2}" type="slidenum">
              <a:rPr lang="en-US" smtClean="0"/>
              <a:t>‹#›</a:t>
            </a:fld>
            <a:endParaRPr lang="en-US"/>
          </a:p>
        </p:txBody>
      </p:sp>
    </p:spTree>
    <p:extLst>
      <p:ext uri="{BB962C8B-B14F-4D97-AF65-F5344CB8AC3E}">
        <p14:creationId xmlns:p14="http://schemas.microsoft.com/office/powerpoint/2010/main" val="229624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C65E50A-80C8-4A25-B124-49BDE5B1DA80}"/>
              </a:ext>
            </a:extLst>
          </p:cNvPr>
          <p:cNvSpPr>
            <a:spLocks noGrp="1"/>
          </p:cNvSpPr>
          <p:nvPr>
            <p:ph type="dt" sz="half" idx="10"/>
          </p:nvPr>
        </p:nvSpPr>
        <p:spPr/>
        <p:txBody>
          <a:bodyPr/>
          <a:lstStyle/>
          <a:p>
            <a:fld id="{EE109742-3348-4463-8A99-AD043DD94230}" type="datetimeFigureOut">
              <a:rPr lang="en-US" smtClean="0"/>
              <a:t>9/23/2019</a:t>
            </a:fld>
            <a:endParaRPr lang="en-US"/>
          </a:p>
        </p:txBody>
      </p:sp>
      <p:sp>
        <p:nvSpPr>
          <p:cNvPr id="3" name="Footer Placeholder 2">
            <a:extLst>
              <a:ext uri="{FF2B5EF4-FFF2-40B4-BE49-F238E27FC236}">
                <a16:creationId xmlns:a16="http://schemas.microsoft.com/office/drawing/2014/main" id="{924DE3FB-2052-4540-991D-B747D9DD102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85B68C4-5E3C-477C-BB84-F5835448237F}"/>
              </a:ext>
            </a:extLst>
          </p:cNvPr>
          <p:cNvSpPr>
            <a:spLocks noGrp="1"/>
          </p:cNvSpPr>
          <p:nvPr>
            <p:ph type="sldNum" sz="quarter" idx="12"/>
          </p:nvPr>
        </p:nvSpPr>
        <p:spPr/>
        <p:txBody>
          <a:bodyPr/>
          <a:lstStyle/>
          <a:p>
            <a:fld id="{1FD8C9DE-A948-4BC7-94EE-B4C6ABBECEF2}" type="slidenum">
              <a:rPr lang="en-US" smtClean="0"/>
              <a:t>‹#›</a:t>
            </a:fld>
            <a:endParaRPr lang="en-US"/>
          </a:p>
        </p:txBody>
      </p:sp>
    </p:spTree>
    <p:extLst>
      <p:ext uri="{BB962C8B-B14F-4D97-AF65-F5344CB8AC3E}">
        <p14:creationId xmlns:p14="http://schemas.microsoft.com/office/powerpoint/2010/main" val="37053585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14605E-5B9B-45CA-99CC-740D7B94A57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4BAFA56-89B6-413A-9735-897BD1F6C0E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D613BB5-54E4-48DD-B30F-D71614314B9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6EF48B0-FFC0-403D-89B1-B81BA725F963}"/>
              </a:ext>
            </a:extLst>
          </p:cNvPr>
          <p:cNvSpPr>
            <a:spLocks noGrp="1"/>
          </p:cNvSpPr>
          <p:nvPr>
            <p:ph type="dt" sz="half" idx="10"/>
          </p:nvPr>
        </p:nvSpPr>
        <p:spPr/>
        <p:txBody>
          <a:bodyPr/>
          <a:lstStyle/>
          <a:p>
            <a:fld id="{EE109742-3348-4463-8A99-AD043DD94230}" type="datetimeFigureOut">
              <a:rPr lang="en-US" smtClean="0"/>
              <a:t>9/23/2019</a:t>
            </a:fld>
            <a:endParaRPr lang="en-US"/>
          </a:p>
        </p:txBody>
      </p:sp>
      <p:sp>
        <p:nvSpPr>
          <p:cNvPr id="6" name="Footer Placeholder 5">
            <a:extLst>
              <a:ext uri="{FF2B5EF4-FFF2-40B4-BE49-F238E27FC236}">
                <a16:creationId xmlns:a16="http://schemas.microsoft.com/office/drawing/2014/main" id="{B0C03034-1F5A-4AA5-B08D-D6DA05B903A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3FFEA70-45A2-4855-8E95-9359F69C44DD}"/>
              </a:ext>
            </a:extLst>
          </p:cNvPr>
          <p:cNvSpPr>
            <a:spLocks noGrp="1"/>
          </p:cNvSpPr>
          <p:nvPr>
            <p:ph type="sldNum" sz="quarter" idx="12"/>
          </p:nvPr>
        </p:nvSpPr>
        <p:spPr/>
        <p:txBody>
          <a:bodyPr/>
          <a:lstStyle/>
          <a:p>
            <a:fld id="{1FD8C9DE-A948-4BC7-94EE-B4C6ABBECEF2}" type="slidenum">
              <a:rPr lang="en-US" smtClean="0"/>
              <a:t>‹#›</a:t>
            </a:fld>
            <a:endParaRPr lang="en-US"/>
          </a:p>
        </p:txBody>
      </p:sp>
    </p:spTree>
    <p:extLst>
      <p:ext uri="{BB962C8B-B14F-4D97-AF65-F5344CB8AC3E}">
        <p14:creationId xmlns:p14="http://schemas.microsoft.com/office/powerpoint/2010/main" val="29719263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5B8558-1D7A-4DA5-8EB9-D2210F0D880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DC6F880-8CEE-4360-8F9F-44A9815E4DB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A5DF519-A416-422C-A646-C3336D6EB2B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A076E8D-3551-448D-A9A7-E46DFDBE77F5}"/>
              </a:ext>
            </a:extLst>
          </p:cNvPr>
          <p:cNvSpPr>
            <a:spLocks noGrp="1"/>
          </p:cNvSpPr>
          <p:nvPr>
            <p:ph type="dt" sz="half" idx="10"/>
          </p:nvPr>
        </p:nvSpPr>
        <p:spPr/>
        <p:txBody>
          <a:bodyPr/>
          <a:lstStyle/>
          <a:p>
            <a:fld id="{EE109742-3348-4463-8A99-AD043DD94230}" type="datetimeFigureOut">
              <a:rPr lang="en-US" smtClean="0"/>
              <a:t>9/23/2019</a:t>
            </a:fld>
            <a:endParaRPr lang="en-US"/>
          </a:p>
        </p:txBody>
      </p:sp>
      <p:sp>
        <p:nvSpPr>
          <p:cNvPr id="6" name="Footer Placeholder 5">
            <a:extLst>
              <a:ext uri="{FF2B5EF4-FFF2-40B4-BE49-F238E27FC236}">
                <a16:creationId xmlns:a16="http://schemas.microsoft.com/office/drawing/2014/main" id="{A6FAED54-058E-47DD-9941-6402B6EC147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45DAAC2-F55F-4522-9A60-7D979F0A89D2}"/>
              </a:ext>
            </a:extLst>
          </p:cNvPr>
          <p:cNvSpPr>
            <a:spLocks noGrp="1"/>
          </p:cNvSpPr>
          <p:nvPr>
            <p:ph type="sldNum" sz="quarter" idx="12"/>
          </p:nvPr>
        </p:nvSpPr>
        <p:spPr/>
        <p:txBody>
          <a:bodyPr/>
          <a:lstStyle/>
          <a:p>
            <a:fld id="{1FD8C9DE-A948-4BC7-94EE-B4C6ABBECEF2}" type="slidenum">
              <a:rPr lang="en-US" smtClean="0"/>
              <a:t>‹#›</a:t>
            </a:fld>
            <a:endParaRPr lang="en-US"/>
          </a:p>
        </p:txBody>
      </p:sp>
    </p:spTree>
    <p:extLst>
      <p:ext uri="{BB962C8B-B14F-4D97-AF65-F5344CB8AC3E}">
        <p14:creationId xmlns:p14="http://schemas.microsoft.com/office/powerpoint/2010/main" val="35134191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E5238B0-8BAB-47AC-9C58-91A48E4CE2F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5E57A28-CE52-40A8-8BAE-9F90AB3553F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CAA54ED-DFAE-4BB0-9296-02739EF8E11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E109742-3348-4463-8A99-AD043DD94230}" type="datetimeFigureOut">
              <a:rPr lang="en-US" smtClean="0"/>
              <a:t>9/23/2019</a:t>
            </a:fld>
            <a:endParaRPr lang="en-US"/>
          </a:p>
        </p:txBody>
      </p:sp>
      <p:sp>
        <p:nvSpPr>
          <p:cNvPr id="5" name="Footer Placeholder 4">
            <a:extLst>
              <a:ext uri="{FF2B5EF4-FFF2-40B4-BE49-F238E27FC236}">
                <a16:creationId xmlns:a16="http://schemas.microsoft.com/office/drawing/2014/main" id="{0628D1A3-F6FD-4344-BD32-637EA50594E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1C514CD-6840-4DB4-9C4A-EC0367DE429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FD8C9DE-A948-4BC7-94EE-B4C6ABBECEF2}" type="slidenum">
              <a:rPr lang="en-US" smtClean="0"/>
              <a:t>‹#›</a:t>
            </a:fld>
            <a:endParaRPr lang="en-US"/>
          </a:p>
        </p:txBody>
      </p:sp>
    </p:spTree>
    <p:extLst>
      <p:ext uri="{BB962C8B-B14F-4D97-AF65-F5344CB8AC3E}">
        <p14:creationId xmlns:p14="http://schemas.microsoft.com/office/powerpoint/2010/main" val="325420825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8" Type="http://schemas.openxmlformats.org/officeDocument/2006/relationships/hyperlink" Target="https://jupyterlab.readthedocs.io/en/stable/user/file_formats.html#csv" TargetMode="External"/><Relationship Id="rId3" Type="http://schemas.openxmlformats.org/officeDocument/2006/relationships/hyperlink" Target="https://jupyterlab.readthedocs.io/en/stable/user/interface.html#interface" TargetMode="External"/><Relationship Id="rId7" Type="http://schemas.openxmlformats.org/officeDocument/2006/relationships/hyperlink" Target="https://jupyterlab.readthedocs.io/en/stable/user/file_formats.html#markdown" TargetMode="External"/><Relationship Id="rId2" Type="http://schemas.openxmlformats.org/officeDocument/2006/relationships/hyperlink" Target="https://jupyterlab.readthedocs.io/en/stable/user/notebook.html#notebook" TargetMode="External"/><Relationship Id="rId1" Type="http://schemas.openxmlformats.org/officeDocument/2006/relationships/slideLayout" Target="../slideLayouts/slideLayout2.xml"/><Relationship Id="rId6" Type="http://schemas.openxmlformats.org/officeDocument/2006/relationships/hyperlink" Target="https://jupyterlab.readthedocs.io/en/stable/user/notebook.html#cell-output-mirror" TargetMode="External"/><Relationship Id="rId5" Type="http://schemas.openxmlformats.org/officeDocument/2006/relationships/hyperlink" Target="https://jupyterlab.readthedocs.io/en/stable/user/documents_kernels.html#kernel-backed-documents" TargetMode="External"/><Relationship Id="rId4" Type="http://schemas.openxmlformats.org/officeDocument/2006/relationships/hyperlink" Target="https://jupyterlab.readthedocs.io/en/stable/user/code_console.html#code-console" TargetMode="External"/><Relationship Id="rId9" Type="http://schemas.openxmlformats.org/officeDocument/2006/relationships/hyperlink" Target="https://jupyterlab.readthedocs.io/en/stable/user/file_formats.html#vega-lite"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pandas.pydata.org/" TargetMode="External"/><Relationship Id="rId2" Type="http://schemas.openxmlformats.org/officeDocument/2006/relationships/hyperlink" Target="https://matplotlib.org/" TargetMode="Externa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en.wikipedia.org/wiki/Knowledge" TargetMode="External"/><Relationship Id="rId2" Type="http://schemas.openxmlformats.org/officeDocument/2006/relationships/hyperlink" Target="https://en.wikipedia.org/wiki/Multi-disciplinary" TargetMode="External"/><Relationship Id="rId1" Type="http://schemas.openxmlformats.org/officeDocument/2006/relationships/slideLayout" Target="../slideLayouts/slideLayout2.xml"/><Relationship Id="rId6" Type="http://schemas.openxmlformats.org/officeDocument/2006/relationships/hyperlink" Target="https://en.wikipedia.org/wiki/Big_data" TargetMode="External"/><Relationship Id="rId5" Type="http://schemas.openxmlformats.org/officeDocument/2006/relationships/hyperlink" Target="https://en.wikipedia.org/wiki/Data_mining" TargetMode="External"/><Relationship Id="rId4" Type="http://schemas.openxmlformats.org/officeDocument/2006/relationships/hyperlink" Target="https://en.wikipedia.org/wiki/Data"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C0A22D88-E850-4831-870A-BB94A6D85B99}"/>
              </a:ext>
            </a:extLst>
          </p:cNvPr>
          <p:cNvSpPr>
            <a:spLocks noGrp="1"/>
          </p:cNvSpPr>
          <p:nvPr>
            <p:ph type="subTitle" idx="1"/>
          </p:nvPr>
        </p:nvSpPr>
        <p:spPr>
          <a:xfrm>
            <a:off x="1524000" y="2276271"/>
            <a:ext cx="9144000" cy="3939703"/>
          </a:xfrm>
        </p:spPr>
        <p:txBody>
          <a:bodyPr>
            <a:normAutofit fontScale="92500" lnSpcReduction="10000"/>
          </a:bodyPr>
          <a:lstStyle/>
          <a:p>
            <a:r>
              <a:rPr lang="en-US" sz="4800" b="1" dirty="0">
                <a:solidFill>
                  <a:srgbClr val="C00000"/>
                </a:solidFill>
                <a:latin typeface="Courier New" panose="02070309020205020404" pitchFamily="49" charset="0"/>
                <a:ea typeface="Microsoft Sans Serif" panose="020B0604020202020204" pitchFamily="34" charset="0"/>
                <a:cs typeface="Courier New" panose="02070309020205020404" pitchFamily="49" charset="0"/>
              </a:rPr>
              <a:t>Workshop</a:t>
            </a:r>
          </a:p>
          <a:p>
            <a:r>
              <a:rPr lang="en-US" dirty="0">
                <a:latin typeface="Courier New" panose="02070309020205020404" pitchFamily="49" charset="0"/>
                <a:ea typeface="Microsoft Sans Serif" panose="020B0604020202020204" pitchFamily="34" charset="0"/>
                <a:cs typeface="Courier New" panose="02070309020205020404" pitchFamily="49" charset="0"/>
              </a:rPr>
              <a:t>By</a:t>
            </a:r>
          </a:p>
          <a:p>
            <a:endParaRPr lang="en-US" dirty="0">
              <a:latin typeface="Courier New" panose="02070309020205020404" pitchFamily="49" charset="0"/>
              <a:ea typeface="Microsoft Sans Serif" panose="020B0604020202020204" pitchFamily="34" charset="0"/>
              <a:cs typeface="Courier New" panose="02070309020205020404" pitchFamily="49" charset="0"/>
            </a:endParaRPr>
          </a:p>
          <a:p>
            <a:endParaRPr lang="en-US" dirty="0">
              <a:latin typeface="Courier New" panose="02070309020205020404" pitchFamily="49" charset="0"/>
              <a:ea typeface="Microsoft Sans Serif" panose="020B0604020202020204" pitchFamily="34" charset="0"/>
              <a:cs typeface="Courier New" panose="02070309020205020404" pitchFamily="49" charset="0"/>
            </a:endParaRPr>
          </a:p>
          <a:p>
            <a:endParaRPr lang="en-US" dirty="0">
              <a:latin typeface="Courier New" panose="02070309020205020404" pitchFamily="49" charset="0"/>
              <a:ea typeface="Microsoft Sans Serif" panose="020B0604020202020204" pitchFamily="34" charset="0"/>
              <a:cs typeface="Courier New" panose="02070309020205020404" pitchFamily="49" charset="0"/>
            </a:endParaRPr>
          </a:p>
          <a:p>
            <a:endParaRPr lang="en-US" dirty="0">
              <a:latin typeface="Courier New" panose="02070309020205020404" pitchFamily="49" charset="0"/>
              <a:ea typeface="Microsoft Sans Serif" panose="020B0604020202020204" pitchFamily="34" charset="0"/>
              <a:cs typeface="Courier New" panose="02070309020205020404" pitchFamily="49" charset="0"/>
            </a:endParaRPr>
          </a:p>
          <a:p>
            <a:endParaRPr lang="en-US" dirty="0">
              <a:latin typeface="Courier New" panose="02070309020205020404" pitchFamily="49" charset="0"/>
              <a:ea typeface="Microsoft Sans Serif" panose="020B0604020202020204" pitchFamily="34" charset="0"/>
              <a:cs typeface="Courier New" panose="02070309020205020404" pitchFamily="49" charset="0"/>
            </a:endParaRPr>
          </a:p>
          <a:p>
            <a:r>
              <a:rPr lang="en-US" b="1" dirty="0">
                <a:latin typeface="Courier New" panose="02070309020205020404" pitchFamily="49" charset="0"/>
                <a:ea typeface="Microsoft Sans Serif" panose="020B0604020202020204" pitchFamily="34" charset="0"/>
                <a:cs typeface="Courier New" panose="02070309020205020404" pitchFamily="49" charset="0"/>
              </a:rPr>
              <a:t>-:</a:t>
            </a:r>
            <a:r>
              <a:rPr lang="en-US" b="1" u="sng" dirty="0">
                <a:latin typeface="Courier New" panose="02070309020205020404" pitchFamily="49" charset="0"/>
                <a:ea typeface="Microsoft Sans Serif" panose="020B0604020202020204" pitchFamily="34" charset="0"/>
                <a:cs typeface="Courier New" panose="02070309020205020404" pitchFamily="49" charset="0"/>
              </a:rPr>
              <a:t>Instructor</a:t>
            </a:r>
            <a:r>
              <a:rPr lang="en-US" b="1" dirty="0">
                <a:latin typeface="Courier New" panose="02070309020205020404" pitchFamily="49" charset="0"/>
                <a:ea typeface="Microsoft Sans Serif" panose="020B0604020202020204" pitchFamily="34" charset="0"/>
                <a:cs typeface="Courier New" panose="02070309020205020404" pitchFamily="49" charset="0"/>
              </a:rPr>
              <a:t>:-</a:t>
            </a:r>
          </a:p>
          <a:p>
            <a:r>
              <a:rPr lang="en-US" b="1" dirty="0">
                <a:latin typeface="Courier New" panose="02070309020205020404" pitchFamily="49" charset="0"/>
                <a:ea typeface="Microsoft Sans Serif" panose="020B0604020202020204" pitchFamily="34" charset="0"/>
                <a:cs typeface="Courier New" panose="02070309020205020404" pitchFamily="49" charset="0"/>
              </a:rPr>
              <a:t>Dipaditya Das.</a:t>
            </a:r>
          </a:p>
          <a:p>
            <a:endParaRPr lang="en-US" dirty="0"/>
          </a:p>
        </p:txBody>
      </p:sp>
      <p:pic>
        <p:nvPicPr>
          <p:cNvPr id="10" name="Picture 9">
            <a:extLst>
              <a:ext uri="{FF2B5EF4-FFF2-40B4-BE49-F238E27FC236}">
                <a16:creationId xmlns:a16="http://schemas.microsoft.com/office/drawing/2014/main" id="{B9A135FE-796C-4778-BDBC-8DA2A179B6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24096" y="3296057"/>
            <a:ext cx="1943808" cy="1943808"/>
          </a:xfrm>
          <a:prstGeom prst="rect">
            <a:avLst/>
          </a:prstGeom>
        </p:spPr>
      </p:pic>
      <p:sp>
        <p:nvSpPr>
          <p:cNvPr id="2" name="TextBox 1">
            <a:extLst>
              <a:ext uri="{FF2B5EF4-FFF2-40B4-BE49-F238E27FC236}">
                <a16:creationId xmlns:a16="http://schemas.microsoft.com/office/drawing/2014/main" id="{BBE55853-3798-4097-9FCD-AC46064419E8}"/>
              </a:ext>
            </a:extLst>
          </p:cNvPr>
          <p:cNvSpPr txBox="1"/>
          <p:nvPr/>
        </p:nvSpPr>
        <p:spPr>
          <a:xfrm>
            <a:off x="925353" y="704549"/>
            <a:ext cx="10341293" cy="1323439"/>
          </a:xfrm>
          <a:prstGeom prst="rect">
            <a:avLst/>
          </a:prstGeom>
          <a:noFill/>
        </p:spPr>
        <p:txBody>
          <a:bodyPr wrap="none" rtlCol="0">
            <a:spAutoFit/>
          </a:bodyPr>
          <a:lstStyle/>
          <a:p>
            <a:pPr algn="ctr"/>
            <a:r>
              <a:rPr lang="en-US" sz="4000" b="1" u="sng" dirty="0">
                <a:solidFill>
                  <a:srgbClr val="C00000"/>
                </a:solidFill>
                <a:latin typeface="Courier New" panose="02070309020205020404" pitchFamily="49" charset="0"/>
                <a:cs typeface="Courier New" panose="02070309020205020404" pitchFamily="49" charset="0"/>
              </a:rPr>
              <a:t>Data Science And Machine Learning</a:t>
            </a:r>
          </a:p>
          <a:p>
            <a:pPr algn="ctr"/>
            <a:r>
              <a:rPr lang="en-US" sz="4000" b="1" u="sng" dirty="0">
                <a:solidFill>
                  <a:srgbClr val="C00000"/>
                </a:solidFill>
                <a:latin typeface="Courier New" panose="02070309020205020404" pitchFamily="49" charset="0"/>
                <a:cs typeface="Courier New" panose="02070309020205020404" pitchFamily="49" charset="0"/>
              </a:rPr>
              <a:t>Using Python3</a:t>
            </a:r>
            <a:endParaRPr lang="en-US" sz="2000" b="1" u="sng" dirty="0">
              <a:solidFill>
                <a:srgbClr val="C00000"/>
              </a:soli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5783667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3D9B32E2-7093-4495-8B66-2FF08E7B9FD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192000" cy="6858000"/>
          </a:xfrm>
        </p:spPr>
      </p:pic>
    </p:spTree>
    <p:extLst>
      <p:ext uri="{BB962C8B-B14F-4D97-AF65-F5344CB8AC3E}">
        <p14:creationId xmlns:p14="http://schemas.microsoft.com/office/powerpoint/2010/main" val="39639196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0A1EAA35-B49C-42EE-B907-D962D173EE7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192000" cy="6858000"/>
          </a:xfrm>
        </p:spPr>
      </p:pic>
    </p:spTree>
    <p:extLst>
      <p:ext uri="{BB962C8B-B14F-4D97-AF65-F5344CB8AC3E}">
        <p14:creationId xmlns:p14="http://schemas.microsoft.com/office/powerpoint/2010/main" val="25902750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9D4F5FBC-FCDA-4B2C-8DE7-6B70F308A22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192000" cy="6858000"/>
          </a:xfrm>
        </p:spPr>
      </p:pic>
    </p:spTree>
    <p:extLst>
      <p:ext uri="{BB962C8B-B14F-4D97-AF65-F5344CB8AC3E}">
        <p14:creationId xmlns:p14="http://schemas.microsoft.com/office/powerpoint/2010/main" val="40559504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DFF15AF0-5F7C-47EA-987A-2B09627AD82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192000" cy="6858000"/>
          </a:xfrm>
        </p:spPr>
      </p:pic>
    </p:spTree>
    <p:extLst>
      <p:ext uri="{BB962C8B-B14F-4D97-AF65-F5344CB8AC3E}">
        <p14:creationId xmlns:p14="http://schemas.microsoft.com/office/powerpoint/2010/main" val="7148663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646EE43C-BDB3-4550-B885-B151D596426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192000" cy="6858000"/>
          </a:xfrm>
        </p:spPr>
      </p:pic>
    </p:spTree>
    <p:extLst>
      <p:ext uri="{BB962C8B-B14F-4D97-AF65-F5344CB8AC3E}">
        <p14:creationId xmlns:p14="http://schemas.microsoft.com/office/powerpoint/2010/main" val="1925973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9AE3EA68-557D-4A84-AE19-10ED508F7D1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192000" cy="6858000"/>
          </a:xfrm>
        </p:spPr>
      </p:pic>
    </p:spTree>
    <p:extLst>
      <p:ext uri="{BB962C8B-B14F-4D97-AF65-F5344CB8AC3E}">
        <p14:creationId xmlns:p14="http://schemas.microsoft.com/office/powerpoint/2010/main" val="19759903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36796CFA-D62E-45A1-BEE2-C299D6C0C04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192000" cy="6858000"/>
          </a:xfrm>
        </p:spPr>
      </p:pic>
    </p:spTree>
    <p:extLst>
      <p:ext uri="{BB962C8B-B14F-4D97-AF65-F5344CB8AC3E}">
        <p14:creationId xmlns:p14="http://schemas.microsoft.com/office/powerpoint/2010/main" val="17759113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77DC8488-B495-4798-9921-1464665CF49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192000" cy="6858000"/>
          </a:xfrm>
        </p:spPr>
      </p:pic>
    </p:spTree>
    <p:extLst>
      <p:ext uri="{BB962C8B-B14F-4D97-AF65-F5344CB8AC3E}">
        <p14:creationId xmlns:p14="http://schemas.microsoft.com/office/powerpoint/2010/main" val="13922680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2E9C86-4655-4201-880B-628E2E4A18A7}"/>
              </a:ext>
            </a:extLst>
          </p:cNvPr>
          <p:cNvSpPr>
            <a:spLocks noGrp="1"/>
          </p:cNvSpPr>
          <p:nvPr>
            <p:ph type="title"/>
          </p:nvPr>
        </p:nvSpPr>
        <p:spPr>
          <a:xfrm>
            <a:off x="838200" y="365126"/>
            <a:ext cx="10515600" cy="811922"/>
          </a:xfrm>
        </p:spPr>
        <p:txBody>
          <a:bodyPr/>
          <a:lstStyle/>
          <a:p>
            <a:pPr algn="ctr"/>
            <a:r>
              <a:rPr lang="en-US" b="1" u="sng" dirty="0">
                <a:solidFill>
                  <a:srgbClr val="C00000"/>
                </a:solidFill>
                <a:latin typeface="Courier New" panose="02070309020205020404" pitchFamily="49" charset="0"/>
                <a:cs typeface="Courier New" panose="02070309020205020404" pitchFamily="49" charset="0"/>
              </a:rPr>
              <a:t>Jupyter Lab</a:t>
            </a:r>
          </a:p>
        </p:txBody>
      </p:sp>
      <p:sp>
        <p:nvSpPr>
          <p:cNvPr id="3" name="Content Placeholder 2">
            <a:extLst>
              <a:ext uri="{FF2B5EF4-FFF2-40B4-BE49-F238E27FC236}">
                <a16:creationId xmlns:a16="http://schemas.microsoft.com/office/drawing/2014/main" id="{2D13D321-E760-4893-8A41-26ECFF644360}"/>
              </a:ext>
            </a:extLst>
          </p:cNvPr>
          <p:cNvSpPr>
            <a:spLocks noGrp="1"/>
          </p:cNvSpPr>
          <p:nvPr>
            <p:ph idx="1"/>
          </p:nvPr>
        </p:nvSpPr>
        <p:spPr>
          <a:xfrm>
            <a:off x="838200" y="1089498"/>
            <a:ext cx="10515600" cy="5403377"/>
          </a:xfrm>
        </p:spPr>
        <p:txBody>
          <a:bodyPr>
            <a:normAutofit lnSpcReduction="10000"/>
          </a:bodyPr>
          <a:lstStyle/>
          <a:p>
            <a:pPr marL="0" indent="0" algn="ctr">
              <a:buNone/>
            </a:pPr>
            <a:r>
              <a:rPr lang="en-IN" sz="2400" b="1" u="sng" dirty="0" err="1">
                <a:solidFill>
                  <a:srgbClr val="FF0000"/>
                </a:solidFill>
                <a:latin typeface="Courier New" panose="02070309020205020404" pitchFamily="49" charset="0"/>
                <a:cs typeface="Courier New" panose="02070309020205020404" pitchFamily="49" charset="0"/>
              </a:rPr>
              <a:t>JupyterLab</a:t>
            </a:r>
            <a:r>
              <a:rPr lang="en-IN" sz="2400" b="1" u="sng" dirty="0">
                <a:solidFill>
                  <a:srgbClr val="FF0000"/>
                </a:solidFill>
                <a:latin typeface="Courier New" panose="02070309020205020404" pitchFamily="49" charset="0"/>
                <a:cs typeface="Courier New" panose="02070309020205020404" pitchFamily="49" charset="0"/>
              </a:rPr>
              <a:t> is a next-generation web-based user interface for Project Jupyter.</a:t>
            </a:r>
          </a:p>
          <a:p>
            <a:pPr marL="0" indent="0" algn="just">
              <a:buNone/>
            </a:pPr>
            <a:r>
              <a:rPr lang="en-IN" sz="2000" dirty="0" err="1"/>
              <a:t>JupyterLab</a:t>
            </a:r>
            <a:r>
              <a:rPr lang="en-IN" sz="2000" dirty="0"/>
              <a:t> enables you to work with documents and activities such as </a:t>
            </a:r>
            <a:r>
              <a:rPr lang="en-IN" sz="2000" dirty="0">
                <a:hlinkClick r:id="rId2"/>
              </a:rPr>
              <a:t>Jupyter notebooks</a:t>
            </a:r>
            <a:r>
              <a:rPr lang="en-IN" sz="2000" dirty="0"/>
              <a:t>, text editors, terminals, and custom components in a flexible, integrated, and extensible manner. You can </a:t>
            </a:r>
            <a:r>
              <a:rPr lang="en-IN" sz="2000" dirty="0">
                <a:hlinkClick r:id="rId3"/>
              </a:rPr>
              <a:t>arrange</a:t>
            </a:r>
            <a:r>
              <a:rPr lang="en-IN" sz="2000" dirty="0"/>
              <a:t> multiple documents and activities side by side in the work area using tabs and splitters. Documents and activities integrate with each other, enabling new workflows for interactive computing, for example:</a:t>
            </a:r>
          </a:p>
          <a:p>
            <a:pPr algn="just">
              <a:buFont typeface="Wingdings" panose="05000000000000000000" pitchFamily="2" charset="2"/>
              <a:buChar char="Ø"/>
            </a:pPr>
            <a:r>
              <a:rPr lang="en-IN" sz="2000" dirty="0">
                <a:hlinkClick r:id="rId4"/>
              </a:rPr>
              <a:t>Code Consoles</a:t>
            </a:r>
            <a:r>
              <a:rPr lang="en-IN" sz="2000" dirty="0"/>
              <a:t> provide transient scratchpads for running code interactively, with full support for rich output. A code console can be linked to a notebook kernel as a computation log from the notebook, for example.</a:t>
            </a:r>
          </a:p>
          <a:p>
            <a:pPr algn="just">
              <a:buFont typeface="Wingdings" panose="05000000000000000000" pitchFamily="2" charset="2"/>
              <a:buChar char="Ø"/>
            </a:pPr>
            <a:r>
              <a:rPr lang="en-IN" sz="2000" dirty="0">
                <a:hlinkClick r:id="rId5"/>
              </a:rPr>
              <a:t>Kernel-backed documents</a:t>
            </a:r>
            <a:r>
              <a:rPr lang="en-IN" sz="2000" dirty="0"/>
              <a:t> enable code in any text file (Markdown, Python, R, LaTeX, etc.) to be run interactively in any Jupyter kernel.</a:t>
            </a:r>
          </a:p>
          <a:p>
            <a:pPr algn="just">
              <a:buFont typeface="Wingdings" panose="05000000000000000000" pitchFamily="2" charset="2"/>
              <a:buChar char="Ø"/>
            </a:pPr>
            <a:r>
              <a:rPr lang="en-IN" sz="2000" dirty="0"/>
              <a:t>Notebook cell outputs can be </a:t>
            </a:r>
            <a:r>
              <a:rPr lang="en-IN" sz="2000" dirty="0">
                <a:hlinkClick r:id="rId6"/>
              </a:rPr>
              <a:t>mirrored into their own tab</a:t>
            </a:r>
            <a:r>
              <a:rPr lang="en-IN" sz="2000" dirty="0"/>
              <a:t>, side by side with the notebook, enabling simple dashboards with interactive controls backed by a kernel.</a:t>
            </a:r>
          </a:p>
          <a:p>
            <a:pPr algn="just">
              <a:buFont typeface="Wingdings" panose="05000000000000000000" pitchFamily="2" charset="2"/>
              <a:buChar char="Ø"/>
            </a:pPr>
            <a:r>
              <a:rPr lang="en-IN" sz="2000" dirty="0"/>
              <a:t>Multiple views of documents with different editors or viewers enable live editing of documents reflected in other viewers. For example, it is easy to have live preview of </a:t>
            </a:r>
            <a:r>
              <a:rPr lang="en-IN" sz="2000" dirty="0">
                <a:hlinkClick r:id="rId7"/>
              </a:rPr>
              <a:t>Markdown</a:t>
            </a:r>
            <a:r>
              <a:rPr lang="en-IN" sz="2000" dirty="0"/>
              <a:t>, </a:t>
            </a:r>
            <a:r>
              <a:rPr lang="en-IN" sz="2000" dirty="0">
                <a:hlinkClick r:id="rId8"/>
              </a:rPr>
              <a:t>Delimiter-separated Values</a:t>
            </a:r>
            <a:r>
              <a:rPr lang="en-IN" sz="2000" dirty="0"/>
              <a:t>, or </a:t>
            </a:r>
            <a:r>
              <a:rPr lang="en-IN" sz="2000" dirty="0">
                <a:hlinkClick r:id="rId9"/>
              </a:rPr>
              <a:t>Vega/Vega-Lite</a:t>
            </a:r>
            <a:r>
              <a:rPr lang="en-IN" sz="2000" dirty="0"/>
              <a:t> documents.</a:t>
            </a:r>
          </a:p>
          <a:p>
            <a:pPr algn="just">
              <a:buFont typeface="Wingdings" panose="05000000000000000000" pitchFamily="2" charset="2"/>
              <a:buChar char="Ø"/>
            </a:pPr>
            <a:endParaRPr lang="en-US" sz="2000" dirty="0"/>
          </a:p>
        </p:txBody>
      </p:sp>
    </p:spTree>
    <p:extLst>
      <p:ext uri="{BB962C8B-B14F-4D97-AF65-F5344CB8AC3E}">
        <p14:creationId xmlns:p14="http://schemas.microsoft.com/office/powerpoint/2010/main" val="34768765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EB2E73-1728-4814-B84E-3B22C7D4624B}"/>
              </a:ext>
            </a:extLst>
          </p:cNvPr>
          <p:cNvSpPr>
            <a:spLocks noGrp="1"/>
          </p:cNvSpPr>
          <p:nvPr>
            <p:ph type="title"/>
          </p:nvPr>
        </p:nvSpPr>
        <p:spPr/>
        <p:txBody>
          <a:bodyPr/>
          <a:lstStyle/>
          <a:p>
            <a:pPr algn="ctr"/>
            <a:r>
              <a:rPr lang="en-US" b="1" u="sng" dirty="0">
                <a:solidFill>
                  <a:srgbClr val="C00000"/>
                </a:solidFill>
                <a:effectLst>
                  <a:outerShdw blurRad="38100" dist="38100" dir="2700000" algn="tl">
                    <a:srgbClr val="000000">
                      <a:alpha val="43137"/>
                    </a:srgbClr>
                  </a:outerShdw>
                </a:effectLst>
                <a:latin typeface="Courier New" panose="02070309020205020404" pitchFamily="49" charset="0"/>
                <a:cs typeface="Courier New" panose="02070309020205020404" pitchFamily="49" charset="0"/>
              </a:rPr>
              <a:t>Google Colab</a:t>
            </a:r>
          </a:p>
        </p:txBody>
      </p:sp>
      <p:sp>
        <p:nvSpPr>
          <p:cNvPr id="3" name="Content Placeholder 2">
            <a:extLst>
              <a:ext uri="{FF2B5EF4-FFF2-40B4-BE49-F238E27FC236}">
                <a16:creationId xmlns:a16="http://schemas.microsoft.com/office/drawing/2014/main" id="{D4B97198-C141-4AFB-A7FA-CE2DC2D94089}"/>
              </a:ext>
            </a:extLst>
          </p:cNvPr>
          <p:cNvSpPr>
            <a:spLocks noGrp="1"/>
          </p:cNvSpPr>
          <p:nvPr>
            <p:ph idx="1"/>
          </p:nvPr>
        </p:nvSpPr>
        <p:spPr/>
        <p:txBody>
          <a:bodyPr>
            <a:normAutofit/>
          </a:bodyPr>
          <a:lstStyle/>
          <a:p>
            <a:pPr algn="just"/>
            <a:r>
              <a:rPr lang="en-IN" sz="3200" dirty="0"/>
              <a:t>Colaboratory is a free Jupyter notebook environment that requires no setup and runs entirely in the cloud.</a:t>
            </a:r>
          </a:p>
          <a:p>
            <a:pPr algn="just"/>
            <a:r>
              <a:rPr lang="en-IN" sz="3200" dirty="0"/>
              <a:t>With Colaboratory you can write and execute code, save and share your analyses, and access powerful computing resources, all for free from your browser.</a:t>
            </a:r>
          </a:p>
          <a:p>
            <a:r>
              <a:rPr lang="en-US" sz="3200" dirty="0"/>
              <a:t>It has all the features of Jupyter Notebook.</a:t>
            </a:r>
          </a:p>
        </p:txBody>
      </p:sp>
    </p:spTree>
    <p:extLst>
      <p:ext uri="{BB962C8B-B14F-4D97-AF65-F5344CB8AC3E}">
        <p14:creationId xmlns:p14="http://schemas.microsoft.com/office/powerpoint/2010/main" val="8158728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1A2EA8-AE0F-495A-96BA-75A5B57DF64A}"/>
              </a:ext>
            </a:extLst>
          </p:cNvPr>
          <p:cNvSpPr>
            <a:spLocks noGrp="1"/>
          </p:cNvSpPr>
          <p:nvPr>
            <p:ph type="title"/>
          </p:nvPr>
        </p:nvSpPr>
        <p:spPr/>
        <p:txBody>
          <a:bodyPr/>
          <a:lstStyle/>
          <a:p>
            <a:pPr algn="ctr"/>
            <a:r>
              <a:rPr lang="en-US" b="1" u="sng" dirty="0">
                <a:solidFill>
                  <a:srgbClr val="C00000"/>
                </a:solidFill>
                <a:latin typeface="Courier New" panose="02070309020205020404" pitchFamily="49" charset="0"/>
                <a:cs typeface="Courier New" panose="02070309020205020404" pitchFamily="49" charset="0"/>
              </a:rPr>
              <a:t>Agenda</a:t>
            </a:r>
          </a:p>
        </p:txBody>
      </p:sp>
      <p:sp>
        <p:nvSpPr>
          <p:cNvPr id="3" name="Content Placeholder 2">
            <a:extLst>
              <a:ext uri="{FF2B5EF4-FFF2-40B4-BE49-F238E27FC236}">
                <a16:creationId xmlns:a16="http://schemas.microsoft.com/office/drawing/2014/main" id="{5FF37C2D-F3D8-4841-80C3-5D5AF04E19DA}"/>
              </a:ext>
            </a:extLst>
          </p:cNvPr>
          <p:cNvSpPr>
            <a:spLocks noGrp="1"/>
          </p:cNvSpPr>
          <p:nvPr>
            <p:ph idx="1"/>
          </p:nvPr>
        </p:nvSpPr>
        <p:spPr/>
        <p:txBody>
          <a:bodyPr/>
          <a:lstStyle/>
          <a:p>
            <a:pPr>
              <a:buFont typeface="Wingdings" panose="05000000000000000000" pitchFamily="2" charset="2"/>
              <a:buChar char="Ø"/>
            </a:pPr>
            <a:r>
              <a:rPr lang="en-US" dirty="0"/>
              <a:t> What is Data Science?</a:t>
            </a:r>
          </a:p>
          <a:p>
            <a:pPr>
              <a:buFont typeface="Wingdings" panose="05000000000000000000" pitchFamily="2" charset="2"/>
              <a:buChar char="Ø"/>
            </a:pPr>
            <a:r>
              <a:rPr lang="en-US" dirty="0"/>
              <a:t> How Data Science is transforming the world?</a:t>
            </a:r>
          </a:p>
          <a:p>
            <a:pPr>
              <a:buFont typeface="Wingdings" panose="05000000000000000000" pitchFamily="2" charset="2"/>
              <a:buChar char="Ø"/>
            </a:pPr>
            <a:r>
              <a:rPr lang="en-US" dirty="0"/>
              <a:t> Why use Python?</a:t>
            </a:r>
          </a:p>
          <a:p>
            <a:pPr>
              <a:buFont typeface="Wingdings" panose="05000000000000000000" pitchFamily="2" charset="2"/>
              <a:buChar char="Ø"/>
            </a:pPr>
            <a:r>
              <a:rPr lang="en-US" dirty="0"/>
              <a:t> Basic Python operation</a:t>
            </a:r>
          </a:p>
          <a:p>
            <a:pPr>
              <a:buFont typeface="Wingdings" panose="05000000000000000000" pitchFamily="2" charset="2"/>
              <a:buChar char="Ø"/>
            </a:pPr>
            <a:r>
              <a:rPr lang="en-US" dirty="0"/>
              <a:t> Standard Python Tools to implement Data Science</a:t>
            </a:r>
          </a:p>
          <a:p>
            <a:pPr marL="0" indent="0">
              <a:buNone/>
            </a:pPr>
            <a:endParaRPr lang="en-US" dirty="0"/>
          </a:p>
        </p:txBody>
      </p:sp>
    </p:spTree>
    <p:extLst>
      <p:ext uri="{BB962C8B-B14F-4D97-AF65-F5344CB8AC3E}">
        <p14:creationId xmlns:p14="http://schemas.microsoft.com/office/powerpoint/2010/main" val="32954801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602D22-2632-41E3-B188-AD1103D975F5}"/>
              </a:ext>
            </a:extLst>
          </p:cNvPr>
          <p:cNvSpPr>
            <a:spLocks noGrp="1"/>
          </p:cNvSpPr>
          <p:nvPr>
            <p:ph type="title"/>
          </p:nvPr>
        </p:nvSpPr>
        <p:spPr>
          <a:xfrm>
            <a:off x="838200" y="2242564"/>
            <a:ext cx="10515600" cy="1325563"/>
          </a:xfrm>
        </p:spPr>
        <p:txBody>
          <a:bodyPr>
            <a:normAutofit/>
          </a:bodyPr>
          <a:lstStyle/>
          <a:p>
            <a:pPr algn="ctr"/>
            <a:r>
              <a:rPr lang="en-US" sz="5400" b="1" u="sng" dirty="0">
                <a:solidFill>
                  <a:srgbClr val="C00000"/>
                </a:solidFill>
                <a:latin typeface="Comic Sans MS" panose="030F0702030302020204" pitchFamily="66" charset="0"/>
              </a:rPr>
              <a:t>Basic Python Operations</a:t>
            </a:r>
          </a:p>
        </p:txBody>
      </p:sp>
    </p:spTree>
    <p:extLst>
      <p:ext uri="{BB962C8B-B14F-4D97-AF65-F5344CB8AC3E}">
        <p14:creationId xmlns:p14="http://schemas.microsoft.com/office/powerpoint/2010/main" val="329760124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F459D0-DCEB-4D40-B0C1-85CEFA71E9B9}"/>
              </a:ext>
            </a:extLst>
          </p:cNvPr>
          <p:cNvSpPr>
            <a:spLocks noGrp="1"/>
          </p:cNvSpPr>
          <p:nvPr>
            <p:ph type="title"/>
          </p:nvPr>
        </p:nvSpPr>
        <p:spPr/>
        <p:txBody>
          <a:bodyPr/>
          <a:lstStyle/>
          <a:p>
            <a:pPr algn="ctr"/>
            <a:r>
              <a:rPr lang="en-US" b="1" u="sng" dirty="0">
                <a:solidFill>
                  <a:srgbClr val="C00000"/>
                </a:solidFill>
                <a:latin typeface="Courier New" panose="02070309020205020404" pitchFamily="49" charset="0"/>
                <a:cs typeface="Courier New" panose="02070309020205020404" pitchFamily="49" charset="0"/>
              </a:rPr>
              <a:t>NumPy</a:t>
            </a:r>
          </a:p>
        </p:txBody>
      </p:sp>
      <p:sp>
        <p:nvSpPr>
          <p:cNvPr id="3" name="Content Placeholder 2">
            <a:extLst>
              <a:ext uri="{FF2B5EF4-FFF2-40B4-BE49-F238E27FC236}">
                <a16:creationId xmlns:a16="http://schemas.microsoft.com/office/drawing/2014/main" id="{641DED33-D97C-48FF-9947-0FC8AB754C0E}"/>
              </a:ext>
            </a:extLst>
          </p:cNvPr>
          <p:cNvSpPr>
            <a:spLocks noGrp="1"/>
          </p:cNvSpPr>
          <p:nvPr>
            <p:ph idx="1"/>
          </p:nvPr>
        </p:nvSpPr>
        <p:spPr/>
        <p:txBody>
          <a:bodyPr>
            <a:normAutofit fontScale="92500" lnSpcReduction="10000"/>
          </a:bodyPr>
          <a:lstStyle/>
          <a:p>
            <a:r>
              <a:rPr lang="en-IN" dirty="0"/>
              <a:t>NumPy, which stands for Numerical Python, is a library consisting of multidimensional array objects and a collection of routines for processing those arrays. </a:t>
            </a:r>
          </a:p>
          <a:p>
            <a:r>
              <a:rPr lang="en-IN" dirty="0"/>
              <a:t>Using NumPy, mathematical and logical operations on arrays can be performed.</a:t>
            </a:r>
          </a:p>
          <a:p>
            <a:r>
              <a:rPr lang="en-IN" b="1" dirty="0"/>
              <a:t>Operations using NumPy</a:t>
            </a:r>
          </a:p>
          <a:p>
            <a:pPr marL="0" indent="0">
              <a:buNone/>
            </a:pPr>
            <a:r>
              <a:rPr lang="en-IN" dirty="0"/>
              <a:t>Using NumPy, a developer can perform the following operations −</a:t>
            </a:r>
          </a:p>
          <a:p>
            <a:pPr marL="514350" indent="-514350">
              <a:buFont typeface="+mj-lt"/>
              <a:buAutoNum type="arabicPeriod"/>
            </a:pPr>
            <a:r>
              <a:rPr lang="en-IN" dirty="0"/>
              <a:t>Mathematical and logical operations on arrays.</a:t>
            </a:r>
          </a:p>
          <a:p>
            <a:pPr marL="514350" indent="-514350">
              <a:buFont typeface="+mj-lt"/>
              <a:buAutoNum type="arabicPeriod"/>
            </a:pPr>
            <a:r>
              <a:rPr lang="en-IN" dirty="0"/>
              <a:t>Fourier transforms and routines for shape manipulation.</a:t>
            </a:r>
          </a:p>
          <a:p>
            <a:pPr marL="514350" indent="-514350">
              <a:buFont typeface="+mj-lt"/>
              <a:buAutoNum type="arabicPeriod"/>
            </a:pPr>
            <a:r>
              <a:rPr lang="en-IN" dirty="0"/>
              <a:t>Operations related to linear algebra. NumPy has in-built functions for linear algebra and random number generation.</a:t>
            </a:r>
          </a:p>
          <a:p>
            <a:endParaRPr lang="en-US" dirty="0"/>
          </a:p>
          <a:p>
            <a:endParaRPr lang="en-US" dirty="0"/>
          </a:p>
        </p:txBody>
      </p:sp>
    </p:spTree>
    <p:extLst>
      <p:ext uri="{BB962C8B-B14F-4D97-AF65-F5344CB8AC3E}">
        <p14:creationId xmlns:p14="http://schemas.microsoft.com/office/powerpoint/2010/main" val="180193589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2BB0BE-8E5D-417A-BE2F-E47019426D02}"/>
              </a:ext>
            </a:extLst>
          </p:cNvPr>
          <p:cNvSpPr>
            <a:spLocks noGrp="1"/>
          </p:cNvSpPr>
          <p:nvPr>
            <p:ph type="title"/>
          </p:nvPr>
        </p:nvSpPr>
        <p:spPr/>
        <p:txBody>
          <a:bodyPr/>
          <a:lstStyle/>
          <a:p>
            <a:pPr algn="ctr"/>
            <a:r>
              <a:rPr lang="en-US" b="1" u="sng" dirty="0">
                <a:solidFill>
                  <a:srgbClr val="C00000"/>
                </a:solidFill>
                <a:latin typeface="Courier New" panose="02070309020205020404" pitchFamily="49" charset="0"/>
                <a:cs typeface="Courier New" panose="02070309020205020404" pitchFamily="49" charset="0"/>
              </a:rPr>
              <a:t>Pandas</a:t>
            </a:r>
          </a:p>
        </p:txBody>
      </p:sp>
      <p:sp>
        <p:nvSpPr>
          <p:cNvPr id="3" name="Content Placeholder 2">
            <a:extLst>
              <a:ext uri="{FF2B5EF4-FFF2-40B4-BE49-F238E27FC236}">
                <a16:creationId xmlns:a16="http://schemas.microsoft.com/office/drawing/2014/main" id="{4E6A3D1E-2262-48CC-919F-779727B3B8F9}"/>
              </a:ext>
            </a:extLst>
          </p:cNvPr>
          <p:cNvSpPr>
            <a:spLocks noGrp="1"/>
          </p:cNvSpPr>
          <p:nvPr>
            <p:ph idx="1"/>
          </p:nvPr>
        </p:nvSpPr>
        <p:spPr>
          <a:xfrm>
            <a:off x="838200" y="1332689"/>
            <a:ext cx="10515600" cy="4844274"/>
          </a:xfrm>
        </p:spPr>
        <p:txBody>
          <a:bodyPr>
            <a:normAutofit fontScale="85000" lnSpcReduction="10000"/>
          </a:bodyPr>
          <a:lstStyle/>
          <a:p>
            <a:pPr marL="0" indent="0" algn="just">
              <a:buNone/>
            </a:pPr>
            <a:r>
              <a:rPr lang="en-IN" dirty="0"/>
              <a:t>pandas is a Python package providing fast, flexible, and expressive data structures designed to make working with “relational” or “</a:t>
            </a:r>
            <a:r>
              <a:rPr lang="en-IN" dirty="0" err="1"/>
              <a:t>labeled</a:t>
            </a:r>
            <a:r>
              <a:rPr lang="en-IN" dirty="0"/>
              <a:t>” data both easy and intuitive. It aims to be the fundamental high-level building block for doing practical, real world data analysis in Python. Additionally, it has the broader goal of becoming the most powerful and flexible open source data analysis / manipulation tool available in any language. It is already well on its way toward this goal.</a:t>
            </a:r>
          </a:p>
          <a:p>
            <a:pPr algn="just"/>
            <a:r>
              <a:rPr lang="en-IN" dirty="0"/>
              <a:t>pandas is well suited for many different kinds of data:</a:t>
            </a:r>
          </a:p>
          <a:p>
            <a:pPr marL="514350" indent="-514350" algn="just">
              <a:buFont typeface="+mj-lt"/>
              <a:buAutoNum type="arabicPeriod"/>
            </a:pPr>
            <a:r>
              <a:rPr lang="en-IN" dirty="0"/>
              <a:t>Tabular data with heterogeneously-typed columns, as in an SQL table or Excel spreadsheet</a:t>
            </a:r>
          </a:p>
          <a:p>
            <a:pPr marL="514350" indent="-514350" algn="just">
              <a:buFont typeface="+mj-lt"/>
              <a:buAutoNum type="arabicPeriod"/>
            </a:pPr>
            <a:r>
              <a:rPr lang="en-IN" dirty="0"/>
              <a:t>Ordered and unordered (not necessarily fixed-frequency) time series data.</a:t>
            </a:r>
          </a:p>
          <a:p>
            <a:pPr marL="514350" indent="-514350" algn="just">
              <a:buFont typeface="+mj-lt"/>
              <a:buAutoNum type="arabicPeriod"/>
            </a:pPr>
            <a:r>
              <a:rPr lang="en-IN" dirty="0"/>
              <a:t>Arbitrary matrix data (homogeneously typed or heterogeneous) with row and column labels</a:t>
            </a:r>
          </a:p>
          <a:p>
            <a:pPr marL="514350" indent="-514350" algn="just">
              <a:buFont typeface="+mj-lt"/>
              <a:buAutoNum type="arabicPeriod"/>
            </a:pPr>
            <a:r>
              <a:rPr lang="en-IN" dirty="0"/>
              <a:t>Any other form of observational / statistical data sets. The data actually need not be </a:t>
            </a:r>
            <a:r>
              <a:rPr lang="en-IN" dirty="0" err="1"/>
              <a:t>labeled</a:t>
            </a:r>
            <a:r>
              <a:rPr lang="en-IN" dirty="0"/>
              <a:t> at all to be placed into a pandas data structure</a:t>
            </a:r>
          </a:p>
          <a:p>
            <a:endParaRPr lang="en-US" dirty="0"/>
          </a:p>
        </p:txBody>
      </p:sp>
    </p:spTree>
    <p:extLst>
      <p:ext uri="{BB962C8B-B14F-4D97-AF65-F5344CB8AC3E}">
        <p14:creationId xmlns:p14="http://schemas.microsoft.com/office/powerpoint/2010/main" val="76209672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44C53-F471-48FA-8ABA-7C11BB14EF9F}"/>
              </a:ext>
            </a:extLst>
          </p:cNvPr>
          <p:cNvSpPr>
            <a:spLocks noGrp="1"/>
          </p:cNvSpPr>
          <p:nvPr>
            <p:ph type="title"/>
          </p:nvPr>
        </p:nvSpPr>
        <p:spPr/>
        <p:txBody>
          <a:bodyPr/>
          <a:lstStyle/>
          <a:p>
            <a:pPr algn="ctr"/>
            <a:r>
              <a:rPr lang="en-US" b="1" u="sng" dirty="0">
                <a:solidFill>
                  <a:srgbClr val="C00000"/>
                </a:solidFill>
                <a:latin typeface="Courier New" panose="02070309020205020404" pitchFamily="49" charset="0"/>
                <a:cs typeface="Courier New" panose="02070309020205020404" pitchFamily="49" charset="0"/>
              </a:rPr>
              <a:t>Matplotlib</a:t>
            </a:r>
          </a:p>
        </p:txBody>
      </p:sp>
      <p:sp>
        <p:nvSpPr>
          <p:cNvPr id="3" name="Content Placeholder 2">
            <a:extLst>
              <a:ext uri="{FF2B5EF4-FFF2-40B4-BE49-F238E27FC236}">
                <a16:creationId xmlns:a16="http://schemas.microsoft.com/office/drawing/2014/main" id="{9EA6578E-054C-4317-B83E-90B06E737368}"/>
              </a:ext>
            </a:extLst>
          </p:cNvPr>
          <p:cNvSpPr>
            <a:spLocks noGrp="1"/>
          </p:cNvSpPr>
          <p:nvPr>
            <p:ph idx="1"/>
          </p:nvPr>
        </p:nvSpPr>
        <p:spPr>
          <a:xfrm>
            <a:off x="838200" y="1468877"/>
            <a:ext cx="10515600" cy="4708086"/>
          </a:xfrm>
        </p:spPr>
        <p:txBody>
          <a:bodyPr>
            <a:normAutofit fontScale="92500"/>
          </a:bodyPr>
          <a:lstStyle/>
          <a:p>
            <a:pPr marL="0" indent="0" algn="just">
              <a:buNone/>
            </a:pPr>
            <a:r>
              <a:rPr lang="en-IN" dirty="0"/>
              <a:t>Matplotlib is a plotting library for the Python programming language and its numerical mathematics extension NumPy. It provides an object-oriented API for embedding plots into applications using general-purpose GUI toolkits like </a:t>
            </a:r>
            <a:r>
              <a:rPr lang="en-IN" dirty="0" err="1"/>
              <a:t>Tkinter</a:t>
            </a:r>
            <a:r>
              <a:rPr lang="en-IN" dirty="0"/>
              <a:t>, </a:t>
            </a:r>
            <a:r>
              <a:rPr lang="en-IN" dirty="0" err="1"/>
              <a:t>wxPython</a:t>
            </a:r>
            <a:r>
              <a:rPr lang="en-IN" dirty="0"/>
              <a:t>, Qt, or GTK+. There is also a procedural "</a:t>
            </a:r>
            <a:r>
              <a:rPr lang="en-IN" dirty="0" err="1"/>
              <a:t>pylab</a:t>
            </a:r>
            <a:r>
              <a:rPr lang="en-IN" dirty="0"/>
              <a:t>" interface based on a state machine (like OpenGL), designed to closely resemble that of MATLAB, though its use is discouraged. SciPy makes use of Matplotlib.</a:t>
            </a:r>
          </a:p>
          <a:p>
            <a:pPr marL="0" indent="0" algn="just">
              <a:buNone/>
            </a:pPr>
            <a:endParaRPr lang="en-IN" dirty="0"/>
          </a:p>
          <a:p>
            <a:pPr marL="0" indent="0" algn="just">
              <a:buNone/>
            </a:pPr>
            <a:r>
              <a:rPr lang="en-IN" dirty="0"/>
              <a:t>Matplotlib was originally written by John D. Hunter, has an active development community, and is distributed under a BSD-style license. Michael </a:t>
            </a:r>
            <a:r>
              <a:rPr lang="en-IN" dirty="0" err="1"/>
              <a:t>Droettboom</a:t>
            </a:r>
            <a:r>
              <a:rPr lang="en-IN" dirty="0"/>
              <a:t> was nominated as matplotlib's lead developer shortly before John Hunter's death in August 2012, and further joined by Thomas Caswell.</a:t>
            </a:r>
            <a:endParaRPr lang="en-US" dirty="0"/>
          </a:p>
          <a:p>
            <a:endParaRPr lang="en-US" dirty="0"/>
          </a:p>
        </p:txBody>
      </p:sp>
    </p:spTree>
    <p:extLst>
      <p:ext uri="{BB962C8B-B14F-4D97-AF65-F5344CB8AC3E}">
        <p14:creationId xmlns:p14="http://schemas.microsoft.com/office/powerpoint/2010/main" val="55305252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6BBD21-47A9-4FDF-A2B4-1599C9A9308E}"/>
              </a:ext>
            </a:extLst>
          </p:cNvPr>
          <p:cNvSpPr>
            <a:spLocks noGrp="1"/>
          </p:cNvSpPr>
          <p:nvPr>
            <p:ph type="title"/>
          </p:nvPr>
        </p:nvSpPr>
        <p:spPr/>
        <p:txBody>
          <a:bodyPr/>
          <a:lstStyle/>
          <a:p>
            <a:pPr algn="ctr"/>
            <a:r>
              <a:rPr lang="en-US" b="1" u="sng" dirty="0">
                <a:solidFill>
                  <a:srgbClr val="C00000"/>
                </a:solidFill>
                <a:latin typeface="Comic Sans MS" panose="030F0702030302020204" pitchFamily="66" charset="0"/>
              </a:rPr>
              <a:t>Seaborn</a:t>
            </a:r>
          </a:p>
        </p:txBody>
      </p:sp>
      <p:sp>
        <p:nvSpPr>
          <p:cNvPr id="3" name="Content Placeholder 2">
            <a:extLst>
              <a:ext uri="{FF2B5EF4-FFF2-40B4-BE49-F238E27FC236}">
                <a16:creationId xmlns:a16="http://schemas.microsoft.com/office/drawing/2014/main" id="{626C9EBE-E3C0-450B-9373-E03569C40FDF}"/>
              </a:ext>
            </a:extLst>
          </p:cNvPr>
          <p:cNvSpPr>
            <a:spLocks noGrp="1"/>
          </p:cNvSpPr>
          <p:nvPr>
            <p:ph idx="1"/>
          </p:nvPr>
        </p:nvSpPr>
        <p:spPr/>
        <p:txBody>
          <a:bodyPr/>
          <a:lstStyle/>
          <a:p>
            <a:pPr algn="just"/>
            <a:r>
              <a:rPr lang="en-IN" dirty="0"/>
              <a:t>Seaborn is a library for making statistical graphics in Python. It is built on top of </a:t>
            </a:r>
            <a:r>
              <a:rPr lang="en-IN" dirty="0">
                <a:hlinkClick r:id="rId2"/>
              </a:rPr>
              <a:t>matplotlib</a:t>
            </a:r>
            <a:r>
              <a:rPr lang="en-IN" dirty="0"/>
              <a:t> and closely integrated with </a:t>
            </a:r>
            <a:r>
              <a:rPr lang="en-IN" dirty="0">
                <a:hlinkClick r:id="rId3"/>
              </a:rPr>
              <a:t>pandas</a:t>
            </a:r>
            <a:r>
              <a:rPr lang="en-IN" dirty="0"/>
              <a:t> data structures.</a:t>
            </a:r>
          </a:p>
          <a:p>
            <a:pPr algn="just"/>
            <a:r>
              <a:rPr lang="en-IN" dirty="0"/>
              <a:t>Seaborn aims to make visualization a central part of exploring and understanding data. Its dataset-oriented plotting functions operate on </a:t>
            </a:r>
            <a:r>
              <a:rPr lang="en-IN" dirty="0" err="1"/>
              <a:t>dataframes</a:t>
            </a:r>
            <a:r>
              <a:rPr lang="en-IN" dirty="0"/>
              <a:t> and arrays containing whole datasets and internally perform the necessary semantic mapping and statistical aggregation to produce informative plots.</a:t>
            </a:r>
            <a:endParaRPr lang="en-US" dirty="0"/>
          </a:p>
        </p:txBody>
      </p:sp>
    </p:spTree>
    <p:extLst>
      <p:ext uri="{BB962C8B-B14F-4D97-AF65-F5344CB8AC3E}">
        <p14:creationId xmlns:p14="http://schemas.microsoft.com/office/powerpoint/2010/main" val="25673898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928981-5B8B-47FD-B6B3-A122F88B24B7}"/>
              </a:ext>
            </a:extLst>
          </p:cNvPr>
          <p:cNvSpPr>
            <a:spLocks noGrp="1"/>
          </p:cNvSpPr>
          <p:nvPr>
            <p:ph type="title"/>
          </p:nvPr>
        </p:nvSpPr>
        <p:spPr>
          <a:xfrm>
            <a:off x="838200" y="2553848"/>
            <a:ext cx="10515600" cy="1325563"/>
          </a:xfrm>
        </p:spPr>
        <p:txBody>
          <a:bodyPr/>
          <a:lstStyle/>
          <a:p>
            <a:pPr algn="ctr"/>
            <a:r>
              <a:rPr lang="en-US" sz="4800" b="1" u="sng" dirty="0">
                <a:solidFill>
                  <a:srgbClr val="C00000"/>
                </a:solidFill>
                <a:latin typeface="Comic Sans MS" panose="030F0702030302020204" pitchFamily="66" charset="0"/>
              </a:rPr>
              <a:t>Let’s Get Started</a:t>
            </a:r>
            <a:endParaRPr lang="en-US" b="1" u="sng" dirty="0">
              <a:solidFill>
                <a:srgbClr val="C00000"/>
              </a:solidFill>
              <a:latin typeface="Comic Sans MS" panose="030F0702030302020204" pitchFamily="66" charset="0"/>
            </a:endParaRPr>
          </a:p>
        </p:txBody>
      </p:sp>
    </p:spTree>
    <p:extLst>
      <p:ext uri="{BB962C8B-B14F-4D97-AF65-F5344CB8AC3E}">
        <p14:creationId xmlns:p14="http://schemas.microsoft.com/office/powerpoint/2010/main" val="15025355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A45107-6725-48A8-B95E-882DB80473FD}"/>
              </a:ext>
            </a:extLst>
          </p:cNvPr>
          <p:cNvSpPr>
            <a:spLocks noGrp="1"/>
          </p:cNvSpPr>
          <p:nvPr>
            <p:ph type="title"/>
          </p:nvPr>
        </p:nvSpPr>
        <p:spPr/>
        <p:txBody>
          <a:bodyPr/>
          <a:lstStyle/>
          <a:p>
            <a:pPr algn="ctr"/>
            <a:r>
              <a:rPr lang="en-US" b="1" u="sng" dirty="0">
                <a:solidFill>
                  <a:srgbClr val="C00000"/>
                </a:solidFill>
                <a:latin typeface="Courier New" panose="02070309020205020404" pitchFamily="49" charset="0"/>
                <a:cs typeface="Courier New" panose="02070309020205020404" pitchFamily="49" charset="0"/>
              </a:rPr>
              <a:t>What is Data Science ?</a:t>
            </a:r>
          </a:p>
        </p:txBody>
      </p:sp>
      <p:sp>
        <p:nvSpPr>
          <p:cNvPr id="3" name="Content Placeholder 2">
            <a:extLst>
              <a:ext uri="{FF2B5EF4-FFF2-40B4-BE49-F238E27FC236}">
                <a16:creationId xmlns:a16="http://schemas.microsoft.com/office/drawing/2014/main" id="{7C3D3F49-15A3-4744-A7D9-29AD9F1AADE1}"/>
              </a:ext>
            </a:extLst>
          </p:cNvPr>
          <p:cNvSpPr>
            <a:spLocks noGrp="1"/>
          </p:cNvSpPr>
          <p:nvPr>
            <p:ph idx="1"/>
          </p:nvPr>
        </p:nvSpPr>
        <p:spPr/>
        <p:txBody>
          <a:bodyPr>
            <a:normAutofit/>
          </a:bodyPr>
          <a:lstStyle/>
          <a:p>
            <a:pPr marL="0" indent="0" algn="just">
              <a:buNone/>
            </a:pPr>
            <a:r>
              <a:rPr lang="en-IN" sz="2400" b="1" dirty="0"/>
              <a:t>Data science</a:t>
            </a:r>
            <a:r>
              <a:rPr lang="en-IN" sz="2400" dirty="0"/>
              <a:t> is a </a:t>
            </a:r>
            <a:r>
              <a:rPr lang="en-IN" sz="2400" dirty="0">
                <a:hlinkClick r:id="rId2" tooltip="Multi-disciplinary"/>
              </a:rPr>
              <a:t>multi-disciplinary</a:t>
            </a:r>
            <a:r>
              <a:rPr lang="en-IN" sz="2400" dirty="0"/>
              <a:t> field that uses scientific methods, processes, algorithms and systems to extract </a:t>
            </a:r>
            <a:r>
              <a:rPr lang="en-IN" sz="2400" dirty="0">
                <a:hlinkClick r:id="rId3" tooltip="Knowledge"/>
              </a:rPr>
              <a:t>knowledge</a:t>
            </a:r>
            <a:r>
              <a:rPr lang="en-IN" sz="2400" dirty="0"/>
              <a:t> and insights from structured and unstructured </a:t>
            </a:r>
            <a:r>
              <a:rPr lang="en-IN" sz="2400" dirty="0">
                <a:hlinkClick r:id="rId4" tooltip="Data"/>
              </a:rPr>
              <a:t>data</a:t>
            </a:r>
            <a:r>
              <a:rPr lang="en-IN" sz="2400" dirty="0"/>
              <a:t>. Data science is the same concept as </a:t>
            </a:r>
            <a:r>
              <a:rPr lang="en-IN" sz="2400" dirty="0">
                <a:hlinkClick r:id="rId5" tooltip="Data mining"/>
              </a:rPr>
              <a:t>data mining</a:t>
            </a:r>
            <a:r>
              <a:rPr lang="en-IN" sz="2400" dirty="0"/>
              <a:t> and </a:t>
            </a:r>
            <a:r>
              <a:rPr lang="en-IN" sz="2400" dirty="0">
                <a:hlinkClick r:id="rId6" tooltip="Big data"/>
              </a:rPr>
              <a:t>big data</a:t>
            </a:r>
            <a:r>
              <a:rPr lang="en-IN" sz="2400" dirty="0"/>
              <a:t>: "use the most powerful hardware, the most powerful programming systems, and the most efficient algorithms to solve problems".</a:t>
            </a:r>
          </a:p>
          <a:p>
            <a:pPr marL="0" indent="0" algn="ctr">
              <a:buNone/>
            </a:pPr>
            <a:r>
              <a:rPr lang="en-IN" sz="4000" b="1" dirty="0">
                <a:solidFill>
                  <a:srgbClr val="FF0000"/>
                </a:solidFill>
              </a:rPr>
              <a:t>"We have lots of data – now what?"</a:t>
            </a:r>
          </a:p>
          <a:p>
            <a:pPr marL="0" indent="0" algn="ctr">
              <a:buNone/>
            </a:pPr>
            <a:r>
              <a:rPr lang="en-IN" sz="4000" b="1" dirty="0">
                <a:solidFill>
                  <a:srgbClr val="FF0000"/>
                </a:solidFill>
              </a:rPr>
              <a:t>(How can we unlock real value from our data?)</a:t>
            </a:r>
          </a:p>
          <a:p>
            <a:pPr marL="0" indent="0" algn="ctr">
              <a:buNone/>
            </a:pPr>
            <a:endParaRPr lang="en-US" dirty="0"/>
          </a:p>
        </p:txBody>
      </p:sp>
    </p:spTree>
    <p:extLst>
      <p:ext uri="{BB962C8B-B14F-4D97-AF65-F5344CB8AC3E}">
        <p14:creationId xmlns:p14="http://schemas.microsoft.com/office/powerpoint/2010/main" val="428671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B13CD5-8030-4323-BD0F-E0FC5A69DC46}"/>
              </a:ext>
            </a:extLst>
          </p:cNvPr>
          <p:cNvSpPr>
            <a:spLocks noGrp="1"/>
          </p:cNvSpPr>
          <p:nvPr>
            <p:ph type="title"/>
          </p:nvPr>
        </p:nvSpPr>
        <p:spPr/>
        <p:txBody>
          <a:bodyPr/>
          <a:lstStyle/>
          <a:p>
            <a:pPr algn="ctr"/>
            <a:r>
              <a:rPr lang="en-US" b="1" u="sng" dirty="0">
                <a:solidFill>
                  <a:srgbClr val="C00000"/>
                </a:solidFill>
                <a:latin typeface="Courier New" panose="02070309020205020404" pitchFamily="49" charset="0"/>
                <a:cs typeface="Courier New" panose="02070309020205020404" pitchFamily="49" charset="0"/>
              </a:rPr>
              <a:t>Who are Data Scientists ?</a:t>
            </a:r>
            <a:endParaRPr lang="en-US" dirty="0"/>
          </a:p>
        </p:txBody>
      </p:sp>
      <p:sp>
        <p:nvSpPr>
          <p:cNvPr id="3" name="Content Placeholder 2">
            <a:extLst>
              <a:ext uri="{FF2B5EF4-FFF2-40B4-BE49-F238E27FC236}">
                <a16:creationId xmlns:a16="http://schemas.microsoft.com/office/drawing/2014/main" id="{4DF3791F-A89A-442A-93A5-F9EF704F0875}"/>
              </a:ext>
            </a:extLst>
          </p:cNvPr>
          <p:cNvSpPr>
            <a:spLocks noGrp="1"/>
          </p:cNvSpPr>
          <p:nvPr>
            <p:ph idx="1"/>
          </p:nvPr>
        </p:nvSpPr>
        <p:spPr>
          <a:xfrm>
            <a:off x="838200" y="1690688"/>
            <a:ext cx="10515600" cy="4351338"/>
          </a:xfrm>
        </p:spPr>
        <p:txBody>
          <a:bodyPr>
            <a:normAutofit lnSpcReduction="10000"/>
          </a:bodyPr>
          <a:lstStyle/>
          <a:p>
            <a:pPr algn="just"/>
            <a:r>
              <a:rPr lang="en-IN" sz="2400" dirty="0"/>
              <a:t>The term “data scientist” was coined as recently as 2008 when companies realized the need for data professionals who are skilled in organizing and analysing massive amounts of data. In a 2009 </a:t>
            </a:r>
            <a:r>
              <a:rPr lang="en-IN" sz="2400" dirty="0" err="1"/>
              <a:t>McKinsey&amp;Company</a:t>
            </a:r>
            <a:r>
              <a:rPr lang="en-IN" sz="2400" dirty="0"/>
              <a:t> article, Hal Varian, Google's chief economist and UC Berkeley professor of information sciences, business, and economics, predicted the importance of adapting to technology’s influence and reconfiguration of different industries.</a:t>
            </a:r>
          </a:p>
          <a:p>
            <a:pPr marL="0" indent="0" algn="ctr">
              <a:buNone/>
            </a:pPr>
            <a:r>
              <a:rPr kumimoji="0" lang="en-US" altLang="en-US" sz="2400" b="1" i="0" u="none" strike="noStrike" cap="none" normalizeH="0" baseline="0" dirty="0">
                <a:ln>
                  <a:noFill/>
                </a:ln>
                <a:solidFill>
                  <a:srgbClr val="FF0000"/>
                </a:solidFill>
                <a:effectLst/>
                <a:latin typeface="Courier New" panose="02070309020205020404" pitchFamily="49" charset="0"/>
                <a:cs typeface="Courier New" panose="02070309020205020404" pitchFamily="49" charset="0"/>
              </a:rPr>
              <a:t>“The ability to take data — to be able to understand it, to process it, to extract value from it, to visualize it, to communicate it — that’s going to be a hugely important skill in the next decades.” </a:t>
            </a:r>
          </a:p>
          <a:p>
            <a:pPr marL="0" indent="0" algn="ctr">
              <a:buNone/>
            </a:pPr>
            <a:r>
              <a:rPr kumimoji="0" lang="en-US" altLang="en-US" sz="2400" b="1" i="0" u="none" strike="noStrike" cap="none" normalizeH="0" baseline="0" dirty="0">
                <a:ln>
                  <a:noFill/>
                </a:ln>
                <a:effectLst/>
                <a:latin typeface="Courier New" panose="02070309020205020404" pitchFamily="49" charset="0"/>
                <a:cs typeface="Courier New" panose="02070309020205020404" pitchFamily="49" charset="0"/>
              </a:rPr>
              <a:t>Hal Varian, chief economist at Google and UC Berkeley professor of information sciences, business, and economics  </a:t>
            </a:r>
          </a:p>
          <a:p>
            <a:pPr algn="just"/>
            <a:endParaRPr lang="en-US" sz="2400" dirty="0"/>
          </a:p>
        </p:txBody>
      </p:sp>
    </p:spTree>
    <p:extLst>
      <p:ext uri="{BB962C8B-B14F-4D97-AF65-F5344CB8AC3E}">
        <p14:creationId xmlns:p14="http://schemas.microsoft.com/office/powerpoint/2010/main" val="6798474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A80CB5-472B-4166-B63A-AFDFBB9866B7}"/>
              </a:ext>
            </a:extLst>
          </p:cNvPr>
          <p:cNvSpPr>
            <a:spLocks noGrp="1"/>
          </p:cNvSpPr>
          <p:nvPr>
            <p:ph type="title"/>
          </p:nvPr>
        </p:nvSpPr>
        <p:spPr/>
        <p:txBody>
          <a:bodyPr/>
          <a:lstStyle/>
          <a:p>
            <a:pPr algn="ctr"/>
            <a:r>
              <a:rPr lang="en-US" b="1" u="sng" dirty="0">
                <a:solidFill>
                  <a:schemeClr val="accent1"/>
                </a:solidFill>
                <a:latin typeface="Courier New" panose="02070309020205020404" pitchFamily="49" charset="0"/>
                <a:cs typeface="Courier New" panose="02070309020205020404" pitchFamily="49" charset="0"/>
              </a:rPr>
              <a:t>A Complete Overview of Data Science</a:t>
            </a:r>
          </a:p>
        </p:txBody>
      </p:sp>
      <p:pic>
        <p:nvPicPr>
          <p:cNvPr id="5" name="Content Placeholder 4">
            <a:extLst>
              <a:ext uri="{FF2B5EF4-FFF2-40B4-BE49-F238E27FC236}">
                <a16:creationId xmlns:a16="http://schemas.microsoft.com/office/drawing/2014/main" id="{F529E2FD-BD1B-42BD-AD8B-5F98DA92953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14984" y="1974374"/>
            <a:ext cx="10162032" cy="4053840"/>
          </a:xfrm>
        </p:spPr>
      </p:pic>
    </p:spTree>
    <p:extLst>
      <p:ext uri="{BB962C8B-B14F-4D97-AF65-F5344CB8AC3E}">
        <p14:creationId xmlns:p14="http://schemas.microsoft.com/office/powerpoint/2010/main" val="35715330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DDF50E-87C0-4025-83D5-51306C7E75FD}"/>
              </a:ext>
            </a:extLst>
          </p:cNvPr>
          <p:cNvSpPr>
            <a:spLocks noGrp="1"/>
          </p:cNvSpPr>
          <p:nvPr>
            <p:ph type="title"/>
          </p:nvPr>
        </p:nvSpPr>
        <p:spPr/>
        <p:txBody>
          <a:bodyPr/>
          <a:lstStyle/>
          <a:p>
            <a:pPr algn="ctr"/>
            <a:r>
              <a:rPr lang="en-US" b="1" u="sng" dirty="0">
                <a:solidFill>
                  <a:srgbClr val="C00000"/>
                </a:solidFill>
                <a:latin typeface="Courier New" panose="02070309020205020404" pitchFamily="49" charset="0"/>
                <a:cs typeface="Courier New" panose="02070309020205020404" pitchFamily="49" charset="0"/>
              </a:rPr>
              <a:t>After Learning Data Science? </a:t>
            </a:r>
          </a:p>
        </p:txBody>
      </p:sp>
      <p:sp>
        <p:nvSpPr>
          <p:cNvPr id="3" name="Content Placeholder 2">
            <a:extLst>
              <a:ext uri="{FF2B5EF4-FFF2-40B4-BE49-F238E27FC236}">
                <a16:creationId xmlns:a16="http://schemas.microsoft.com/office/drawing/2014/main" id="{101718A7-58D0-4895-8FD5-BC84156EA0A0}"/>
              </a:ext>
            </a:extLst>
          </p:cNvPr>
          <p:cNvSpPr>
            <a:spLocks noGrp="1"/>
          </p:cNvSpPr>
          <p:nvPr>
            <p:ph idx="1"/>
          </p:nvPr>
        </p:nvSpPr>
        <p:spPr/>
        <p:txBody>
          <a:bodyPr>
            <a:normAutofit/>
          </a:bodyPr>
          <a:lstStyle/>
          <a:p>
            <a:pPr algn="just">
              <a:buFont typeface="Wingdings" panose="05000000000000000000" pitchFamily="2" charset="2"/>
              <a:buChar char="Ø"/>
            </a:pPr>
            <a:r>
              <a:rPr lang="en-US" sz="2400" dirty="0"/>
              <a:t> </a:t>
            </a:r>
            <a:r>
              <a:rPr lang="en-US" sz="2400" dirty="0">
                <a:solidFill>
                  <a:srgbClr val="FF0000"/>
                </a:solidFill>
              </a:rPr>
              <a:t>Data Scientist</a:t>
            </a:r>
            <a:r>
              <a:rPr lang="en-US" sz="2400" dirty="0"/>
              <a:t>	- 	</a:t>
            </a:r>
            <a:r>
              <a:rPr lang="en-IN" sz="2400" dirty="0"/>
              <a:t>Data scientists examine which questions need answering and where to find the related data. They have business acumen and analytical skills as well as the ability to mine, clean, and present data. Businesses use data scientists to source, manage, and </a:t>
            </a:r>
            <a:r>
              <a:rPr lang="en-IN" sz="2400" dirty="0" err="1"/>
              <a:t>analyze</a:t>
            </a:r>
            <a:r>
              <a:rPr lang="en-IN" sz="2400" dirty="0"/>
              <a:t> large amounts of unstructured data. Results are then synthesized and communicated to key stakeholders to drive strategic decision-making in the organization.</a:t>
            </a:r>
          </a:p>
          <a:p>
            <a:pPr algn="just">
              <a:buFont typeface="Wingdings" panose="05000000000000000000" pitchFamily="2" charset="2"/>
              <a:buChar char="Ø"/>
            </a:pPr>
            <a:r>
              <a:rPr lang="en-IN" sz="2400" dirty="0"/>
              <a:t> </a:t>
            </a:r>
            <a:r>
              <a:rPr lang="en-IN" sz="2400" dirty="0">
                <a:solidFill>
                  <a:srgbClr val="FF0000"/>
                </a:solidFill>
              </a:rPr>
              <a:t>Data Analyst</a:t>
            </a:r>
            <a:r>
              <a:rPr lang="en-IN" sz="2400" dirty="0"/>
              <a:t>	-	 Data analysts bridge the gap between data scientists and business analysts. They are provided with the questions that need answering from an organization and then organize and </a:t>
            </a:r>
            <a:r>
              <a:rPr lang="en-IN" sz="2400" dirty="0" err="1"/>
              <a:t>analyze</a:t>
            </a:r>
            <a:r>
              <a:rPr lang="en-IN" sz="2400" dirty="0"/>
              <a:t> data to find results that align with high-level business strategy.</a:t>
            </a:r>
            <a:endParaRPr lang="en-US" sz="2400" dirty="0"/>
          </a:p>
        </p:txBody>
      </p:sp>
    </p:spTree>
    <p:extLst>
      <p:ext uri="{BB962C8B-B14F-4D97-AF65-F5344CB8AC3E}">
        <p14:creationId xmlns:p14="http://schemas.microsoft.com/office/powerpoint/2010/main" val="1057339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2B2307-8137-443B-A391-C8C9415A4397}"/>
              </a:ext>
            </a:extLst>
          </p:cNvPr>
          <p:cNvSpPr>
            <a:spLocks noGrp="1"/>
          </p:cNvSpPr>
          <p:nvPr>
            <p:ph type="title"/>
          </p:nvPr>
        </p:nvSpPr>
        <p:spPr/>
        <p:txBody>
          <a:bodyPr/>
          <a:lstStyle/>
          <a:p>
            <a:pPr algn="ctr"/>
            <a:r>
              <a:rPr lang="en-US" b="1" u="sng" dirty="0">
                <a:solidFill>
                  <a:srgbClr val="C00000"/>
                </a:solidFill>
                <a:latin typeface="Courier New" panose="02070309020205020404" pitchFamily="49" charset="0"/>
                <a:cs typeface="Courier New" panose="02070309020205020404" pitchFamily="49" charset="0"/>
              </a:rPr>
              <a:t>After Learning Data Science? </a:t>
            </a:r>
            <a:endParaRPr lang="en-US" dirty="0"/>
          </a:p>
        </p:txBody>
      </p:sp>
      <p:sp>
        <p:nvSpPr>
          <p:cNvPr id="3" name="Content Placeholder 2">
            <a:extLst>
              <a:ext uri="{FF2B5EF4-FFF2-40B4-BE49-F238E27FC236}">
                <a16:creationId xmlns:a16="http://schemas.microsoft.com/office/drawing/2014/main" id="{AD406CA2-9DB6-422B-9C2D-14E9654532E2}"/>
              </a:ext>
            </a:extLst>
          </p:cNvPr>
          <p:cNvSpPr>
            <a:spLocks noGrp="1"/>
          </p:cNvSpPr>
          <p:nvPr>
            <p:ph idx="1"/>
          </p:nvPr>
        </p:nvSpPr>
        <p:spPr/>
        <p:txBody>
          <a:bodyPr/>
          <a:lstStyle/>
          <a:p>
            <a:pPr>
              <a:buFont typeface="Wingdings" panose="05000000000000000000" pitchFamily="2" charset="2"/>
              <a:buChar char="Ø"/>
            </a:pPr>
            <a:r>
              <a:rPr lang="en-US" dirty="0"/>
              <a:t> </a:t>
            </a:r>
            <a:r>
              <a:rPr lang="en-US" dirty="0">
                <a:solidFill>
                  <a:srgbClr val="FF0000"/>
                </a:solidFill>
              </a:rPr>
              <a:t>Data Engineer</a:t>
            </a:r>
            <a:r>
              <a:rPr lang="en-US" dirty="0"/>
              <a:t>	-	</a:t>
            </a:r>
            <a:r>
              <a:rPr lang="en-IN" dirty="0"/>
              <a:t> Data engineers manage exponential amounts of rapidly changing data. They focus on the development, deployment, management, and optimization of data pipelines and infrastructure to transform and transfer data to data scientists for querying.</a:t>
            </a:r>
            <a:endParaRPr lang="en-US" dirty="0"/>
          </a:p>
        </p:txBody>
      </p:sp>
    </p:spTree>
    <p:extLst>
      <p:ext uri="{BB962C8B-B14F-4D97-AF65-F5344CB8AC3E}">
        <p14:creationId xmlns:p14="http://schemas.microsoft.com/office/powerpoint/2010/main" val="21781728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F16408-5446-46DA-A5D1-349C8E2B63F0}"/>
              </a:ext>
            </a:extLst>
          </p:cNvPr>
          <p:cNvSpPr>
            <a:spLocks noGrp="1"/>
          </p:cNvSpPr>
          <p:nvPr>
            <p:ph type="title"/>
          </p:nvPr>
        </p:nvSpPr>
        <p:spPr/>
        <p:txBody>
          <a:bodyPr/>
          <a:lstStyle/>
          <a:p>
            <a:pPr algn="ctr"/>
            <a:r>
              <a:rPr lang="en-US" b="1" u="sng" dirty="0">
                <a:solidFill>
                  <a:srgbClr val="C00000"/>
                </a:solidFill>
                <a:latin typeface="Courier New" panose="02070309020205020404" pitchFamily="49" charset="0"/>
                <a:cs typeface="Courier New" panose="02070309020205020404" pitchFamily="49" charset="0"/>
              </a:rPr>
              <a:t>Python</a:t>
            </a:r>
          </a:p>
        </p:txBody>
      </p:sp>
      <p:sp>
        <p:nvSpPr>
          <p:cNvPr id="3" name="Content Placeholder 2">
            <a:extLst>
              <a:ext uri="{FF2B5EF4-FFF2-40B4-BE49-F238E27FC236}">
                <a16:creationId xmlns:a16="http://schemas.microsoft.com/office/drawing/2014/main" id="{B475AFDA-84A3-46A8-BB56-F716AEC1DDFD}"/>
              </a:ext>
            </a:extLst>
          </p:cNvPr>
          <p:cNvSpPr>
            <a:spLocks noGrp="1"/>
          </p:cNvSpPr>
          <p:nvPr>
            <p:ph idx="1"/>
          </p:nvPr>
        </p:nvSpPr>
        <p:spPr/>
        <p:txBody>
          <a:bodyPr>
            <a:normAutofit lnSpcReduction="10000"/>
          </a:bodyPr>
          <a:lstStyle/>
          <a:p>
            <a:pPr algn="just"/>
            <a:r>
              <a:rPr lang="en-IN" dirty="0"/>
              <a:t>Python is an </a:t>
            </a:r>
            <a:r>
              <a:rPr lang="en-IN" dirty="0">
                <a:solidFill>
                  <a:srgbClr val="FF0000"/>
                </a:solidFill>
              </a:rPr>
              <a:t>interpreted, high-level, general-purpose programming language</a:t>
            </a:r>
            <a:r>
              <a:rPr lang="en-IN" dirty="0"/>
              <a:t>. Created by </a:t>
            </a:r>
            <a:r>
              <a:rPr lang="en-IN" dirty="0">
                <a:solidFill>
                  <a:srgbClr val="FF0000"/>
                </a:solidFill>
              </a:rPr>
              <a:t>Guido van Rossum</a:t>
            </a:r>
            <a:r>
              <a:rPr lang="en-IN" dirty="0"/>
              <a:t> and first released in </a:t>
            </a:r>
            <a:r>
              <a:rPr lang="en-IN" dirty="0">
                <a:solidFill>
                  <a:srgbClr val="FF0000"/>
                </a:solidFill>
              </a:rPr>
              <a:t>1991</a:t>
            </a:r>
            <a:r>
              <a:rPr lang="en-IN" dirty="0"/>
              <a:t>, Python's design philosophy </a:t>
            </a:r>
            <a:r>
              <a:rPr lang="en-IN" dirty="0">
                <a:solidFill>
                  <a:srgbClr val="FF0000"/>
                </a:solidFill>
              </a:rPr>
              <a:t>emphasizes code readability</a:t>
            </a:r>
            <a:r>
              <a:rPr lang="en-IN" dirty="0"/>
              <a:t> with </a:t>
            </a:r>
            <a:r>
              <a:rPr lang="en-IN" dirty="0">
                <a:solidFill>
                  <a:srgbClr val="FF0000"/>
                </a:solidFill>
              </a:rPr>
              <a:t>its notable use of significant whitespace</a:t>
            </a:r>
            <a:r>
              <a:rPr lang="en-IN" dirty="0"/>
              <a:t>. Its language constructs and object-oriented approach aim to help programmers </a:t>
            </a:r>
            <a:r>
              <a:rPr lang="en-IN" dirty="0">
                <a:solidFill>
                  <a:srgbClr val="FF0000"/>
                </a:solidFill>
              </a:rPr>
              <a:t>write clear, logical code for small and large-scale projects.</a:t>
            </a:r>
          </a:p>
          <a:p>
            <a:pPr algn="just"/>
            <a:r>
              <a:rPr lang="en-IN" dirty="0"/>
              <a:t>Python was conceived in the late 1980s by Guido van Rossum at </a:t>
            </a:r>
            <a:r>
              <a:rPr lang="en-IN" dirty="0">
                <a:solidFill>
                  <a:srgbClr val="FF0000"/>
                </a:solidFill>
              </a:rPr>
              <a:t>Centrum </a:t>
            </a:r>
            <a:r>
              <a:rPr lang="en-IN" dirty="0" err="1">
                <a:solidFill>
                  <a:srgbClr val="FF0000"/>
                </a:solidFill>
              </a:rPr>
              <a:t>Wiskunde</a:t>
            </a:r>
            <a:r>
              <a:rPr lang="en-IN" dirty="0">
                <a:solidFill>
                  <a:srgbClr val="FF0000"/>
                </a:solidFill>
              </a:rPr>
              <a:t> &amp; Informatica </a:t>
            </a:r>
            <a:r>
              <a:rPr lang="en-IN" dirty="0"/>
              <a:t>(CWI) in the Netherlands as a successor to the </a:t>
            </a:r>
            <a:r>
              <a:rPr lang="en-IN" dirty="0">
                <a:solidFill>
                  <a:srgbClr val="FF0000"/>
                </a:solidFill>
              </a:rPr>
              <a:t>ABC language </a:t>
            </a:r>
            <a:r>
              <a:rPr lang="en-IN" dirty="0"/>
              <a:t>(itself inspired by SETL),capable of exception handling and interfacing with the </a:t>
            </a:r>
            <a:r>
              <a:rPr lang="en-IN" dirty="0">
                <a:solidFill>
                  <a:srgbClr val="FF0000"/>
                </a:solidFill>
              </a:rPr>
              <a:t>Amoeba operating system</a:t>
            </a:r>
            <a:r>
              <a:rPr lang="en-IN" dirty="0"/>
              <a:t>. Its implementation began in December 1989.</a:t>
            </a:r>
          </a:p>
          <a:p>
            <a:pPr marL="0" indent="0" algn="just">
              <a:buNone/>
            </a:pPr>
            <a:endParaRPr lang="en-US" dirty="0"/>
          </a:p>
        </p:txBody>
      </p:sp>
    </p:spTree>
    <p:extLst>
      <p:ext uri="{BB962C8B-B14F-4D97-AF65-F5344CB8AC3E}">
        <p14:creationId xmlns:p14="http://schemas.microsoft.com/office/powerpoint/2010/main" val="20414661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FB7811D-2168-4109-AE2E-732FC5A59DF8}"/>
              </a:ext>
            </a:extLst>
          </p:cNvPr>
          <p:cNvSpPr>
            <a:spLocks noGrp="1"/>
          </p:cNvSpPr>
          <p:nvPr>
            <p:ph idx="1"/>
          </p:nvPr>
        </p:nvSpPr>
        <p:spPr>
          <a:xfrm>
            <a:off x="838200" y="700391"/>
            <a:ext cx="10515600" cy="5476572"/>
          </a:xfrm>
        </p:spPr>
        <p:txBody>
          <a:bodyPr>
            <a:normAutofit fontScale="92500" lnSpcReduction="10000"/>
          </a:bodyPr>
          <a:lstStyle/>
          <a:p>
            <a:pPr marL="0" indent="0" algn="just">
              <a:buNone/>
            </a:pPr>
            <a:r>
              <a:rPr lang="en-IN" dirty="0"/>
              <a:t>Python is a high-level, interpreted, interactive and object-oriented scripting language. Python is designed to be highly readable. It uses English keywords frequently where as other languages use punctuation, and it has fewer syntactical constructions than other languages.</a:t>
            </a:r>
          </a:p>
          <a:p>
            <a:pPr algn="just"/>
            <a:r>
              <a:rPr lang="en-IN" b="1" dirty="0"/>
              <a:t>Python is Interpreted</a:t>
            </a:r>
            <a:r>
              <a:rPr lang="en-IN" dirty="0"/>
              <a:t> − </a:t>
            </a:r>
            <a:r>
              <a:rPr lang="en-IN" dirty="0">
                <a:solidFill>
                  <a:srgbClr val="FF0000"/>
                </a:solidFill>
              </a:rPr>
              <a:t>Python is processed at runtime by the interpreter. </a:t>
            </a:r>
            <a:r>
              <a:rPr lang="en-IN" dirty="0"/>
              <a:t>You do not need to compile your program before executing it. This is similar to PERL and PHP.</a:t>
            </a:r>
          </a:p>
          <a:p>
            <a:pPr algn="just"/>
            <a:r>
              <a:rPr lang="en-IN" b="1" dirty="0"/>
              <a:t>Python is Interactive</a:t>
            </a:r>
            <a:r>
              <a:rPr lang="en-IN" dirty="0"/>
              <a:t> − You can actually sit at a </a:t>
            </a:r>
            <a:r>
              <a:rPr lang="en-IN" dirty="0">
                <a:solidFill>
                  <a:srgbClr val="FF0000"/>
                </a:solidFill>
              </a:rPr>
              <a:t>Python prompt </a:t>
            </a:r>
            <a:r>
              <a:rPr lang="en-IN" dirty="0"/>
              <a:t>and interact with the interpreter directly to write your programs.</a:t>
            </a:r>
          </a:p>
          <a:p>
            <a:pPr algn="just"/>
            <a:r>
              <a:rPr lang="en-IN" b="1" dirty="0"/>
              <a:t>Python is Object-Oriented</a:t>
            </a:r>
            <a:r>
              <a:rPr lang="en-IN" dirty="0"/>
              <a:t> − Python </a:t>
            </a:r>
            <a:r>
              <a:rPr lang="en-IN" dirty="0">
                <a:solidFill>
                  <a:srgbClr val="FF0000"/>
                </a:solidFill>
              </a:rPr>
              <a:t>supports Object-Oriented style or technique of programming</a:t>
            </a:r>
            <a:r>
              <a:rPr lang="en-IN" dirty="0"/>
              <a:t> that encapsulates code within objects.</a:t>
            </a:r>
          </a:p>
          <a:p>
            <a:pPr algn="just"/>
            <a:r>
              <a:rPr lang="en-IN" b="1" dirty="0"/>
              <a:t>Python is a Beginner's Language</a:t>
            </a:r>
            <a:r>
              <a:rPr lang="en-IN" dirty="0"/>
              <a:t> − Python is a great language for the </a:t>
            </a:r>
            <a:r>
              <a:rPr lang="en-IN" dirty="0">
                <a:solidFill>
                  <a:srgbClr val="FF0000"/>
                </a:solidFill>
              </a:rPr>
              <a:t>beginner-level programmers </a:t>
            </a:r>
            <a:r>
              <a:rPr lang="en-IN" dirty="0"/>
              <a:t>and supports the development of a wide range of applications from simple text processing to WWW browsers to games.</a:t>
            </a:r>
          </a:p>
          <a:p>
            <a:pPr algn="just"/>
            <a:endParaRPr lang="en-US" dirty="0"/>
          </a:p>
        </p:txBody>
      </p:sp>
      <p:pic>
        <p:nvPicPr>
          <p:cNvPr id="4" name="Picture 3">
            <a:extLst>
              <a:ext uri="{FF2B5EF4-FFF2-40B4-BE49-F238E27FC236}">
                <a16:creationId xmlns:a16="http://schemas.microsoft.com/office/drawing/2014/main" id="{6D1B83E2-EF18-41A0-B7B8-92D85A1CA280}"/>
              </a:ext>
            </a:extLst>
          </p:cNvPr>
          <p:cNvPicPr>
            <a:picLocks noChangeAspect="1"/>
          </p:cNvPicPr>
          <p:nvPr/>
        </p:nvPicPr>
        <p:blipFill>
          <a:blip r:embed="rId2"/>
          <a:stretch>
            <a:fillRect/>
          </a:stretch>
        </p:blipFill>
        <p:spPr>
          <a:xfrm>
            <a:off x="3047736" y="1714351"/>
            <a:ext cx="6096528" cy="3429297"/>
          </a:xfrm>
          <a:prstGeom prst="rect">
            <a:avLst/>
          </a:prstGeom>
        </p:spPr>
      </p:pic>
    </p:spTree>
    <p:extLst>
      <p:ext uri="{BB962C8B-B14F-4D97-AF65-F5344CB8AC3E}">
        <p14:creationId xmlns:p14="http://schemas.microsoft.com/office/powerpoint/2010/main" val="251969667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440</TotalTime>
  <Words>1296</Words>
  <Application>Microsoft Office PowerPoint</Application>
  <PresentationFormat>Widescreen</PresentationFormat>
  <Paragraphs>74</Paragraphs>
  <Slides>25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25</vt:i4>
      </vt:variant>
    </vt:vector>
  </HeadingPairs>
  <TitlesOfParts>
    <vt:vector size="32" baseType="lpstr">
      <vt:lpstr>Arial</vt:lpstr>
      <vt:lpstr>Calibri</vt:lpstr>
      <vt:lpstr>Calibri Light</vt:lpstr>
      <vt:lpstr>Comic Sans MS</vt:lpstr>
      <vt:lpstr>Courier New</vt:lpstr>
      <vt:lpstr>Wingdings</vt:lpstr>
      <vt:lpstr>Office Theme</vt:lpstr>
      <vt:lpstr>PowerPoint Presentation</vt:lpstr>
      <vt:lpstr>Agenda</vt:lpstr>
      <vt:lpstr>What is Data Science ?</vt:lpstr>
      <vt:lpstr>Who are Data Scientists ?</vt:lpstr>
      <vt:lpstr>A Complete Overview of Data Science</vt:lpstr>
      <vt:lpstr>After Learning Data Science? </vt:lpstr>
      <vt:lpstr>After Learning Data Science? </vt:lpstr>
      <vt:lpstr>Python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Jupyter Lab</vt:lpstr>
      <vt:lpstr>Google Colab</vt:lpstr>
      <vt:lpstr>Basic Python Operations</vt:lpstr>
      <vt:lpstr>NumPy</vt:lpstr>
      <vt:lpstr>Pandas</vt:lpstr>
      <vt:lpstr>Matplotlib</vt:lpstr>
      <vt:lpstr>Seaborn</vt:lpstr>
      <vt:lpstr>Let’s Get Started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Dipaditya Das</dc:creator>
  <cp:lastModifiedBy>Dipaditya Das</cp:lastModifiedBy>
  <cp:revision>13</cp:revision>
  <dcterms:created xsi:type="dcterms:W3CDTF">2019-09-22T13:34:07Z</dcterms:created>
  <dcterms:modified xsi:type="dcterms:W3CDTF">2019-09-23T01:50:48Z</dcterms:modified>
</cp:coreProperties>
</file>

<file path=docProps/thumbnail.jpeg>
</file>